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0" r:id="rId1"/>
  </p:sldMasterIdLst>
  <p:notesMasterIdLst>
    <p:notesMasterId r:id="rId23"/>
  </p:notesMasterIdLst>
  <p:sldIdLst>
    <p:sldId id="256" r:id="rId2"/>
    <p:sldId id="279" r:id="rId3"/>
    <p:sldId id="283" r:id="rId4"/>
    <p:sldId id="266" r:id="rId5"/>
    <p:sldId id="270" r:id="rId6"/>
    <p:sldId id="280" r:id="rId7"/>
    <p:sldId id="257" r:id="rId8"/>
    <p:sldId id="258" r:id="rId9"/>
    <p:sldId id="259" r:id="rId10"/>
    <p:sldId id="281" r:id="rId11"/>
    <p:sldId id="260" r:id="rId12"/>
    <p:sldId id="274" r:id="rId13"/>
    <p:sldId id="261" r:id="rId14"/>
    <p:sldId id="264" r:id="rId15"/>
    <p:sldId id="278" r:id="rId16"/>
    <p:sldId id="277" r:id="rId17"/>
    <p:sldId id="282" r:id="rId18"/>
    <p:sldId id="273" r:id="rId19"/>
    <p:sldId id="275" r:id="rId20"/>
    <p:sldId id="276" r:id="rId21"/>
    <p:sldId id="272" r:id="rId22"/>
  </p:sldIdLst>
  <p:sldSz cx="12192000" cy="6858000"/>
  <p:notesSz cx="7102475" cy="102346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FC000"/>
    <a:srgbClr val="BBCF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220" autoAdjust="0"/>
  </p:normalViewPr>
  <p:slideViewPr>
    <p:cSldViewPr snapToGrid="0">
      <p:cViewPr varScale="1">
        <p:scale>
          <a:sx n="82" d="100"/>
          <a:sy n="82" d="100"/>
        </p:scale>
        <p:origin x="720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513508"/>
          </a:xfrm>
          <a:prstGeom prst="rect">
            <a:avLst/>
          </a:prstGeom>
        </p:spPr>
        <p:txBody>
          <a:bodyPr vert="horz" lIns="99066" tIns="49533" rIns="99066" bIns="49533" rtlCol="0"/>
          <a:lstStyle>
            <a:lvl1pPr algn="r">
              <a:defRPr sz="1300"/>
            </a:lvl1pPr>
          </a:lstStyle>
          <a:p>
            <a:fld id="{0AE3DE8E-A839-4CB2-A913-8C9B35F93F16}" type="datetimeFigureOut">
              <a:rPr lang="fr-FR" smtClean="0"/>
              <a:t>16/10/2020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66" tIns="49533" rIns="99066" bIns="49533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66" tIns="49533" rIns="99066" bIns="49533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l">
              <a:defRPr sz="13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4023092" y="9721107"/>
            <a:ext cx="3077739" cy="513507"/>
          </a:xfrm>
          <a:prstGeom prst="rect">
            <a:avLst/>
          </a:prstGeom>
        </p:spPr>
        <p:txBody>
          <a:bodyPr vert="horz" lIns="99066" tIns="49533" rIns="99066" bIns="49533" rtlCol="0" anchor="b"/>
          <a:lstStyle>
            <a:lvl1pPr algn="r">
              <a:defRPr sz="1300"/>
            </a:lvl1pPr>
          </a:lstStyle>
          <a:p>
            <a:fld id="{C7F303A5-C7D2-44AB-B754-53DF1FEA4A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2675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fr-FR" dirty="0"/>
              <a:t>Mute for all</a:t>
            </a:r>
          </a:p>
          <a:p>
            <a:pPr marL="171450" indent="-171450">
              <a:buFontTx/>
              <a:buChar char="-"/>
            </a:pPr>
            <a:r>
              <a:rPr lang="fr-FR" dirty="0"/>
              <a:t>Question in chat to host</a:t>
            </a:r>
          </a:p>
          <a:p>
            <a:pPr marL="171450" indent="-171450">
              <a:buFontTx/>
              <a:buChar char="-"/>
            </a:pPr>
            <a:r>
              <a:rPr lang="fr-FR" dirty="0"/>
              <a:t>Use Q/A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F303A5-C7D2-44AB-B754-53DF1FEA4AE4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79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F303A5-C7D2-44AB-B754-53DF1FEA4AE4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5803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omys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6EF7E70-DBAB-4093-9F65-64CFB8E33C30}"/>
              </a:ext>
            </a:extLst>
          </p:cNvPr>
          <p:cNvSpPr/>
          <p:nvPr/>
        </p:nvSpPr>
        <p:spPr>
          <a:xfrm>
            <a:off x="569912" y="6434289"/>
            <a:ext cx="94522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0069A1"/>
                </a:solidFill>
              </a:rPr>
              <a:t>© 2020 Green Forge Coop - https://www.linkedin.com/company/greenforgecoop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E930C43-6476-4DDA-A5D2-A7589C10A62F}"/>
              </a:ext>
            </a:extLst>
          </p:cNvPr>
          <p:cNvSpPr/>
          <p:nvPr/>
        </p:nvSpPr>
        <p:spPr>
          <a:xfrm>
            <a:off x="0" y="0"/>
            <a:ext cx="12192000" cy="390525"/>
          </a:xfrm>
          <a:prstGeom prst="rect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2">
            <a:extLst>
              <a:ext uri="{FF2B5EF4-FFF2-40B4-BE49-F238E27FC236}">
                <a16:creationId xmlns:a16="http://schemas.microsoft.com/office/drawing/2014/main" id="{A51B7796-5AA0-424C-9083-F0141E27A1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863" b="14609"/>
          <a:stretch/>
        </p:blipFill>
        <p:spPr>
          <a:xfrm>
            <a:off x="10491828" y="6344391"/>
            <a:ext cx="1031591" cy="4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80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80023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65121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011902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65770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51441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2056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11752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5295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90525"/>
          </a:xfrm>
          <a:prstGeom prst="rect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B3F7BD6-7DAD-45ED-8F1F-47ADC30FF489}"/>
              </a:ext>
            </a:extLst>
          </p:cNvPr>
          <p:cNvSpPr/>
          <p:nvPr userDrawn="1"/>
        </p:nvSpPr>
        <p:spPr>
          <a:xfrm>
            <a:off x="569912" y="6434289"/>
            <a:ext cx="94522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0069A1"/>
                </a:solidFill>
              </a:rPr>
              <a:t>© 2020 Green Forge Coop - https://www.linkedin.com/company/greenforgecoop</a:t>
            </a:r>
          </a:p>
        </p:txBody>
      </p:sp>
      <p:pic>
        <p:nvPicPr>
          <p:cNvPr id="5" name="Image 52">
            <a:extLst>
              <a:ext uri="{FF2B5EF4-FFF2-40B4-BE49-F238E27FC236}">
                <a16:creationId xmlns:a16="http://schemas.microsoft.com/office/drawing/2014/main" id="{5437C0FC-929F-4285-AA1C-5303B8624E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863" b="14609"/>
          <a:stretch/>
        </p:blipFill>
        <p:spPr>
          <a:xfrm>
            <a:off x="10491828" y="6344391"/>
            <a:ext cx="1031591" cy="4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368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1736239-77A1-42FA-BA9E-6AB3A613A9DB}"/>
              </a:ext>
            </a:extLst>
          </p:cNvPr>
          <p:cNvSpPr/>
          <p:nvPr userDrawn="1"/>
        </p:nvSpPr>
        <p:spPr>
          <a:xfrm>
            <a:off x="569912" y="6434289"/>
            <a:ext cx="94522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0069A1"/>
                </a:solidFill>
              </a:rPr>
              <a:t>© 2020 Green Forge Coop - https://www.linkedin.com/company/greenforgecoop</a:t>
            </a:r>
          </a:p>
        </p:txBody>
      </p:sp>
      <p:pic>
        <p:nvPicPr>
          <p:cNvPr id="14" name="Image 52">
            <a:extLst>
              <a:ext uri="{FF2B5EF4-FFF2-40B4-BE49-F238E27FC236}">
                <a16:creationId xmlns:a16="http://schemas.microsoft.com/office/drawing/2014/main" id="{CF0B058B-0FC0-49A8-9D80-83B182D829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863" b="14609"/>
          <a:stretch/>
        </p:blipFill>
        <p:spPr>
          <a:xfrm>
            <a:off x="10491828" y="6344391"/>
            <a:ext cx="1031591" cy="4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22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FD833FF-FEB1-453E-8339-0404AB5E9DFD}"/>
              </a:ext>
            </a:extLst>
          </p:cNvPr>
          <p:cNvSpPr/>
          <p:nvPr userDrawn="1"/>
        </p:nvSpPr>
        <p:spPr>
          <a:xfrm>
            <a:off x="569912" y="6434289"/>
            <a:ext cx="94522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0069A1"/>
                </a:solidFill>
              </a:rPr>
              <a:t>© 2013-2020 EOMYS ENGINEERING / </a:t>
            </a:r>
            <a:r>
              <a:rPr lang="fr-FR" sz="1100" dirty="0">
                <a:solidFill>
                  <a:srgbClr val="0069A1"/>
                </a:solidFill>
                <a:hlinkClick r:id="rId2"/>
              </a:rPr>
              <a:t>www.eomys.com</a:t>
            </a:r>
            <a:r>
              <a:rPr lang="fr-FR" sz="1100" dirty="0">
                <a:solidFill>
                  <a:srgbClr val="0069A1"/>
                </a:solidFill>
              </a:rPr>
              <a:t> / contact@eomys.com</a:t>
            </a:r>
          </a:p>
        </p:txBody>
      </p:sp>
    </p:spTree>
    <p:extLst>
      <p:ext uri="{BB962C8B-B14F-4D97-AF65-F5344CB8AC3E}">
        <p14:creationId xmlns:p14="http://schemas.microsoft.com/office/powerpoint/2010/main" val="1985868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8B8782A-6902-429B-A8FB-A1305EA08D08}"/>
              </a:ext>
            </a:extLst>
          </p:cNvPr>
          <p:cNvSpPr/>
          <p:nvPr userDrawn="1"/>
        </p:nvSpPr>
        <p:spPr>
          <a:xfrm>
            <a:off x="569912" y="6434289"/>
            <a:ext cx="94522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0069A1"/>
                </a:solidFill>
              </a:rPr>
              <a:t>© 2020 Green Forge Coop - https://www.linkedin.com/company/greenforgecoop</a:t>
            </a:r>
          </a:p>
        </p:txBody>
      </p:sp>
      <p:pic>
        <p:nvPicPr>
          <p:cNvPr id="14" name="Image 52">
            <a:extLst>
              <a:ext uri="{FF2B5EF4-FFF2-40B4-BE49-F238E27FC236}">
                <a16:creationId xmlns:a16="http://schemas.microsoft.com/office/drawing/2014/main" id="{6E3847AE-A8AD-4AA1-AF7D-A32B552DC9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6863" b="14609"/>
          <a:stretch/>
        </p:blipFill>
        <p:spPr>
          <a:xfrm>
            <a:off x="10133012" y="6344391"/>
            <a:ext cx="1031591" cy="441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088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2547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9595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673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4212" y="6340884"/>
            <a:ext cx="75438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/>
          <a:lstStyle/>
          <a:p>
            <a:fld id="{80C3B994-EC16-4BC3-8FFF-53E83AFDF51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72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hyperlink" Target="http://www.eomys.com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19"/>
          <a:stretch>
            <a:fillRect/>
          </a:stretch>
        </p:blipFill>
        <p:spPr>
          <a:xfrm>
            <a:off x="9096257" y="6369627"/>
            <a:ext cx="2547376" cy="390934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569912" y="6434289"/>
            <a:ext cx="945227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100" dirty="0">
                <a:solidFill>
                  <a:srgbClr val="0069A1"/>
                </a:solidFill>
              </a:rPr>
              <a:t>© 2013-2020 EOMYS ENGINEERING / </a:t>
            </a:r>
            <a:r>
              <a:rPr lang="fr-FR" sz="1100" dirty="0">
                <a:solidFill>
                  <a:srgbClr val="0069A1"/>
                </a:solidFill>
                <a:hlinkClick r:id="rId20"/>
              </a:rPr>
              <a:t>www.eomys.com</a:t>
            </a:r>
            <a:r>
              <a:rPr lang="fr-FR" sz="1100" dirty="0">
                <a:solidFill>
                  <a:srgbClr val="0069A1"/>
                </a:solidFill>
              </a:rPr>
              <a:t> / contact@eomys.com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EB1458A-C88E-4839-81B1-0268C21F9B54}"/>
              </a:ext>
            </a:extLst>
          </p:cNvPr>
          <p:cNvSpPr/>
          <p:nvPr/>
        </p:nvSpPr>
        <p:spPr>
          <a:xfrm>
            <a:off x="0" y="0"/>
            <a:ext cx="12192000" cy="3905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6870056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png"/><Relationship Id="rId7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gif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hyperlink" Target="https://github.com/Eomys/pyleecan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3F9C6F4-1C02-4296-A8E6-8562429E1F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72" y="782682"/>
            <a:ext cx="3225731" cy="2146490"/>
          </a:xfrm>
          <a:prstGeom prst="rect">
            <a:avLst/>
          </a:prstGeom>
        </p:spPr>
      </p:pic>
      <p:sp>
        <p:nvSpPr>
          <p:cNvPr id="6" name="Sous-titre 2">
            <a:extLst>
              <a:ext uri="{FF2B5EF4-FFF2-40B4-BE49-F238E27FC236}">
                <a16:creationId xmlns:a16="http://schemas.microsoft.com/office/drawing/2014/main" id="{51578658-9CC2-4F04-9FB5-240B0F70DFE8}"/>
              </a:ext>
            </a:extLst>
          </p:cNvPr>
          <p:cNvSpPr txBox="1">
            <a:spLocks/>
          </p:cNvSpPr>
          <p:nvPr/>
        </p:nvSpPr>
        <p:spPr>
          <a:xfrm>
            <a:off x="3481159" y="2276016"/>
            <a:ext cx="9240838" cy="194733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>
                <a:solidFill>
                  <a:schemeClr val="bg1"/>
                </a:solidFill>
              </a:rPr>
              <a:t>WEBINAR: PYLEECAN BASICS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US" dirty="0" err="1">
                <a:solidFill>
                  <a:schemeClr val="bg1"/>
                </a:solidFill>
              </a:rPr>
              <a:t>PYthon</a:t>
            </a:r>
            <a:r>
              <a:rPr lang="en-US" dirty="0">
                <a:solidFill>
                  <a:schemeClr val="bg1"/>
                </a:solidFill>
              </a:rPr>
              <a:t> Library for Electrical Engineering Computational </a:t>
            </a:r>
            <a:r>
              <a:rPr lang="en-US" dirty="0" err="1">
                <a:solidFill>
                  <a:schemeClr val="bg1"/>
                </a:solidFill>
              </a:rPr>
              <a:t>ANalysis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6CDD21-17D1-4D9A-A770-A8FA1BCC0259}"/>
              </a:ext>
            </a:extLst>
          </p:cNvPr>
          <p:cNvSpPr txBox="1"/>
          <p:nvPr/>
        </p:nvSpPr>
        <p:spPr>
          <a:xfrm>
            <a:off x="4898572" y="3623184"/>
            <a:ext cx="65545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Pierre Bonneel – pierre.bonneel@eomys.com </a:t>
            </a:r>
          </a:p>
          <a:p>
            <a:r>
              <a:rPr lang="en-GB" dirty="0">
                <a:solidFill>
                  <a:schemeClr val="bg1"/>
                </a:solidFill>
              </a:rPr>
              <a:t>Hélène Toubin – helene.Toubin@eomys.com</a:t>
            </a:r>
          </a:p>
          <a:p>
            <a:r>
              <a:rPr lang="en-GB" dirty="0">
                <a:solidFill>
                  <a:schemeClr val="bg1"/>
                </a:solidFill>
              </a:rPr>
              <a:t>Raphaël Pile – raphael.pile@eomys.com</a:t>
            </a:r>
            <a:endParaRPr lang="en-GB" dirty="0">
              <a:solidFill>
                <a:srgbClr val="FF0000"/>
              </a:solidFill>
            </a:endParaRPr>
          </a:p>
          <a:p>
            <a:r>
              <a:rPr lang="it-IT" dirty="0">
                <a:solidFill>
                  <a:schemeClr val="bg1"/>
                </a:solidFill>
              </a:rPr>
              <a:t>Pr. Fabrizio MARIGNETTI from </a:t>
            </a:r>
            <a:r>
              <a:rPr lang="en-US" dirty="0">
                <a:solidFill>
                  <a:schemeClr val="bg1"/>
                </a:solidFill>
              </a:rPr>
              <a:t>University of Cassino, AEIT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C3A2F8D-8382-456C-9562-0A1C3ED55B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2" y="3226572"/>
            <a:ext cx="3116263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693E0DD2-2CF3-4679-B381-E5E29C698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72" y="935082"/>
            <a:ext cx="3225731" cy="2146490"/>
          </a:xfrm>
          <a:prstGeom prst="rect">
            <a:avLst/>
          </a:prstGeom>
        </p:spPr>
      </p:pic>
      <p:pic>
        <p:nvPicPr>
          <p:cNvPr id="44" name="Picture 5">
            <a:extLst>
              <a:ext uri="{FF2B5EF4-FFF2-40B4-BE49-F238E27FC236}">
                <a16:creationId xmlns:a16="http://schemas.microsoft.com/office/drawing/2014/main" id="{D03BD924-1C1E-4255-AF0D-01BB32120FD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9219222" y="4919216"/>
            <a:ext cx="2233925" cy="1134600"/>
          </a:xfrm>
          <a:prstGeom prst="rect">
            <a:avLst/>
          </a:prstGeom>
          <a:ln>
            <a:noFill/>
          </a:ln>
        </p:spPr>
      </p:pic>
      <p:pic>
        <p:nvPicPr>
          <p:cNvPr id="47" name="Picture 4">
            <a:extLst>
              <a:ext uri="{FF2B5EF4-FFF2-40B4-BE49-F238E27FC236}">
                <a16:creationId xmlns:a16="http://schemas.microsoft.com/office/drawing/2014/main" id="{8E50FDBB-E3A5-4550-9C7A-985BC43E16B2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5809586" y="4938316"/>
            <a:ext cx="1174347" cy="1207355"/>
          </a:xfrm>
          <a:prstGeom prst="rect">
            <a:avLst/>
          </a:prstGeom>
          <a:ln>
            <a:noFill/>
          </a:ln>
        </p:spPr>
      </p:pic>
      <p:pic>
        <p:nvPicPr>
          <p:cNvPr id="49" name="Picture 4" descr="A picture containing diagram&#10;&#10;Description automatically generated">
            <a:extLst>
              <a:ext uri="{FF2B5EF4-FFF2-40B4-BE49-F238E27FC236}">
                <a16:creationId xmlns:a16="http://schemas.microsoft.com/office/drawing/2014/main" id="{79FFB459-0FFE-41EA-969D-DD7C6C64A07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4432" y="4895035"/>
            <a:ext cx="1434291" cy="1526036"/>
          </a:xfrm>
          <a:prstGeom prst="rect">
            <a:avLst/>
          </a:prstGeom>
        </p:spPr>
      </p:pic>
      <p:pic>
        <p:nvPicPr>
          <p:cNvPr id="51" name="Image 50">
            <a:extLst>
              <a:ext uri="{FF2B5EF4-FFF2-40B4-BE49-F238E27FC236}">
                <a16:creationId xmlns:a16="http://schemas.microsoft.com/office/drawing/2014/main" id="{7723087C-42FC-49AF-9BBE-7D79D3262F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101" y="5285583"/>
            <a:ext cx="2553727" cy="557400"/>
          </a:xfrm>
          <a:prstGeom prst="rect">
            <a:avLst/>
          </a:prstGeom>
        </p:spPr>
      </p:pic>
      <p:pic>
        <p:nvPicPr>
          <p:cNvPr id="53" name="Image 52">
            <a:extLst>
              <a:ext uri="{FF2B5EF4-FFF2-40B4-BE49-F238E27FC236}">
                <a16:creationId xmlns:a16="http://schemas.microsoft.com/office/drawing/2014/main" id="{CBDA9FB3-C3F1-40DF-A467-238E88DB68E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71251" y="436929"/>
            <a:ext cx="3435435" cy="214508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01E52AB-B16F-4F38-A59B-D76898B8E89C}"/>
              </a:ext>
            </a:extLst>
          </p:cNvPr>
          <p:cNvSpPr txBox="1"/>
          <p:nvPr/>
        </p:nvSpPr>
        <p:spPr>
          <a:xfrm>
            <a:off x="9169065" y="3292270"/>
            <a:ext cx="3435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16</a:t>
            </a:r>
            <a:r>
              <a:rPr lang="en-GB" baseline="30000" dirty="0">
                <a:solidFill>
                  <a:schemeClr val="bg1"/>
                </a:solidFill>
              </a:rPr>
              <a:t>th</a:t>
            </a:r>
            <a:r>
              <a:rPr lang="en-GB" dirty="0">
                <a:solidFill>
                  <a:schemeClr val="bg1"/>
                </a:solidFill>
              </a:rPr>
              <a:t> October 2020</a:t>
            </a:r>
          </a:p>
        </p:txBody>
      </p:sp>
    </p:spTree>
    <p:extLst>
      <p:ext uri="{BB962C8B-B14F-4D97-AF65-F5344CB8AC3E}">
        <p14:creationId xmlns:p14="http://schemas.microsoft.com/office/powerpoint/2010/main" val="8806576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“flexible simulation framework”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587363" y="1041984"/>
            <a:ext cx="11885800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bg1"/>
                </a:solidFill>
              </a:rPr>
              <a:t>In PYLEECAN everything is an object (topologies, model, post-processing…)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	</a:t>
            </a:r>
            <a:r>
              <a:rPr lang="en-US" sz="2000" dirty="0">
                <a:solidFill>
                  <a:schemeClr val="bg1"/>
                </a:solidFill>
              </a:rPr>
              <a:t>=&gt; Simple to add new topologies</a:t>
            </a:r>
          </a:p>
          <a:p>
            <a:r>
              <a:rPr lang="en-US" sz="2000" dirty="0">
                <a:solidFill>
                  <a:schemeClr val="bg1"/>
                </a:solidFill>
              </a:rPr>
              <a:t>	=&gt; Simple to add new model</a:t>
            </a:r>
          </a:p>
          <a:p>
            <a:r>
              <a:rPr lang="en-US" sz="2000" dirty="0">
                <a:solidFill>
                  <a:schemeClr val="bg1"/>
                </a:solidFill>
              </a:rPr>
              <a:t>	=&gt; Simple to compare several model and/or topologies</a:t>
            </a:r>
          </a:p>
          <a:p>
            <a:r>
              <a:rPr lang="en-US" sz="2000" b="1" dirty="0">
                <a:solidFill>
                  <a:schemeClr val="bg1"/>
                </a:solidFill>
              </a:rPr>
              <a:t>	</a:t>
            </a:r>
            <a:r>
              <a:rPr lang="en-US" sz="2000" dirty="0">
                <a:solidFill>
                  <a:schemeClr val="bg1"/>
                </a:solidFill>
              </a:rPr>
              <a:t>=&gt; All the work done around a model is automatically reusable for any new model</a:t>
            </a:r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C38F97-D013-458D-A92D-C5822BA39FEA}"/>
              </a:ext>
            </a:extLst>
          </p:cNvPr>
          <p:cNvSpPr/>
          <p:nvPr/>
        </p:nvSpPr>
        <p:spPr>
          <a:xfrm>
            <a:off x="2105636" y="3275056"/>
            <a:ext cx="1744553" cy="146011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Magnetic model </a:t>
            </a:r>
            <a:r>
              <a:rPr lang="fr-FR" dirty="0" err="1">
                <a:solidFill>
                  <a:schemeClr val="bg1"/>
                </a:solidFill>
              </a:rPr>
              <a:t>object</a:t>
            </a:r>
            <a:endParaRPr lang="fr-FR" dirty="0">
              <a:solidFill>
                <a:schemeClr val="bg1"/>
              </a:solidFill>
            </a:endParaRPr>
          </a:p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With</a:t>
            </a:r>
            <a:r>
              <a:rPr lang="fr-FR" dirty="0">
                <a:solidFill>
                  <a:schemeClr val="bg1"/>
                </a:solidFill>
              </a:rPr>
              <a:t> a run </a:t>
            </a:r>
            <a:r>
              <a:rPr lang="fr-FR" dirty="0" err="1">
                <a:solidFill>
                  <a:schemeClr val="bg1"/>
                </a:solidFill>
              </a:rPr>
              <a:t>method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66E03BE-DB5F-4B60-8500-BD0F6AD7089B}"/>
              </a:ext>
            </a:extLst>
          </p:cNvPr>
          <p:cNvSpPr/>
          <p:nvPr/>
        </p:nvSpPr>
        <p:spPr>
          <a:xfrm>
            <a:off x="5127427" y="4005114"/>
            <a:ext cx="1937143" cy="183104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Magnetic output </a:t>
            </a:r>
            <a:r>
              <a:rPr lang="fr-FR" dirty="0" err="1">
                <a:solidFill>
                  <a:schemeClr val="bg1"/>
                </a:solidFill>
              </a:rPr>
              <a:t>object</a:t>
            </a:r>
            <a:endParaRPr lang="fr-FR" dirty="0">
              <a:solidFill>
                <a:schemeClr val="bg1"/>
              </a:solidFill>
            </a:endParaRPr>
          </a:p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With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dedicated</a:t>
            </a:r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>
                <a:solidFill>
                  <a:schemeClr val="bg1"/>
                </a:solidFill>
              </a:rPr>
              <a:t>Post-</a:t>
            </a:r>
            <a:r>
              <a:rPr lang="fr-FR" dirty="0" err="1">
                <a:solidFill>
                  <a:schemeClr val="bg1"/>
                </a:solidFill>
              </a:rPr>
              <a:t>processing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158552E-8531-486A-85BF-7688FF2AC37E}"/>
              </a:ext>
            </a:extLst>
          </p:cNvPr>
          <p:cNvSpPr/>
          <p:nvPr/>
        </p:nvSpPr>
        <p:spPr>
          <a:xfrm>
            <a:off x="8437549" y="4005114"/>
            <a:ext cx="1937143" cy="18310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Structural model </a:t>
            </a:r>
            <a:r>
              <a:rPr lang="fr-FR" dirty="0" err="1">
                <a:solidFill>
                  <a:schemeClr val="bg1"/>
                </a:solidFill>
              </a:rPr>
              <a:t>object</a:t>
            </a:r>
            <a:endParaRPr lang="fr-FR" dirty="0">
              <a:solidFill>
                <a:schemeClr val="bg1"/>
              </a:solidFill>
            </a:endParaRPr>
          </a:p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With</a:t>
            </a:r>
            <a:r>
              <a:rPr lang="fr-FR" dirty="0">
                <a:solidFill>
                  <a:schemeClr val="bg1"/>
                </a:solidFill>
              </a:rPr>
              <a:t> a run </a:t>
            </a:r>
            <a:r>
              <a:rPr lang="fr-FR" dirty="0" err="1">
                <a:solidFill>
                  <a:schemeClr val="bg1"/>
                </a:solidFill>
              </a:rPr>
              <a:t>method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6" name="Flèche : bas 15">
            <a:extLst>
              <a:ext uri="{FF2B5EF4-FFF2-40B4-BE49-F238E27FC236}">
                <a16:creationId xmlns:a16="http://schemas.microsoft.com/office/drawing/2014/main" id="{F2F33392-3AE0-4B76-93F4-B396A823CE3F}"/>
              </a:ext>
            </a:extLst>
          </p:cNvPr>
          <p:cNvSpPr/>
          <p:nvPr/>
        </p:nvSpPr>
        <p:spPr>
          <a:xfrm rot="16200000">
            <a:off x="4121931" y="4555322"/>
            <a:ext cx="781050" cy="62865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 : bas 16">
            <a:extLst>
              <a:ext uri="{FF2B5EF4-FFF2-40B4-BE49-F238E27FC236}">
                <a16:creationId xmlns:a16="http://schemas.microsoft.com/office/drawing/2014/main" id="{C63C39F9-51B3-40B2-9366-AFA0769358F4}"/>
              </a:ext>
            </a:extLst>
          </p:cNvPr>
          <p:cNvSpPr/>
          <p:nvPr/>
        </p:nvSpPr>
        <p:spPr>
          <a:xfrm rot="16200000">
            <a:off x="7312664" y="4533241"/>
            <a:ext cx="781050" cy="62865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471566-3820-4B70-B7F3-0681A76D1B84}"/>
              </a:ext>
            </a:extLst>
          </p:cNvPr>
          <p:cNvSpPr/>
          <p:nvPr/>
        </p:nvSpPr>
        <p:spPr>
          <a:xfrm>
            <a:off x="2105636" y="4883317"/>
            <a:ext cx="1744553" cy="1460117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Magnetic model </a:t>
            </a:r>
            <a:r>
              <a:rPr lang="fr-FR" dirty="0" err="1">
                <a:solidFill>
                  <a:schemeClr val="bg1"/>
                </a:solidFill>
              </a:rPr>
              <a:t>object</a:t>
            </a:r>
            <a:endParaRPr lang="fr-FR" dirty="0">
              <a:solidFill>
                <a:schemeClr val="bg1"/>
              </a:solidFill>
            </a:endParaRPr>
          </a:p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With</a:t>
            </a:r>
            <a:r>
              <a:rPr lang="fr-FR" dirty="0">
                <a:solidFill>
                  <a:schemeClr val="bg1"/>
                </a:solidFill>
              </a:rPr>
              <a:t> a run </a:t>
            </a:r>
            <a:r>
              <a:rPr lang="fr-FR" dirty="0" err="1">
                <a:solidFill>
                  <a:schemeClr val="bg1"/>
                </a:solidFill>
              </a:rPr>
              <a:t>method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2701E7C-C082-4811-97CF-DB1207D13065}"/>
              </a:ext>
            </a:extLst>
          </p:cNvPr>
          <p:cNvSpPr/>
          <p:nvPr/>
        </p:nvSpPr>
        <p:spPr>
          <a:xfrm>
            <a:off x="1478125" y="3163078"/>
            <a:ext cx="3498979" cy="3180356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B64764-54D2-4F45-8A44-F28ADE1D2915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10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57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6" grpId="0" animBg="1"/>
      <p:bldP spid="17" grpId="0" animBg="1"/>
      <p:bldP spid="10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“electrical machines” 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166930" y="1021579"/>
            <a:ext cx="12214237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A machine </a:t>
            </a:r>
            <a:r>
              <a:rPr lang="fr-FR" sz="2000" dirty="0" err="1">
                <a:solidFill>
                  <a:schemeClr val="bg1"/>
                </a:solidFill>
              </a:rPr>
              <a:t>is</a:t>
            </a:r>
            <a:r>
              <a:rPr lang="fr-FR" sz="2000" dirty="0">
                <a:solidFill>
                  <a:schemeClr val="bg1"/>
                </a:solidFill>
              </a:rPr>
              <a:t> a composition of </a:t>
            </a:r>
            <a:r>
              <a:rPr lang="fr-FR" sz="2000" b="1" dirty="0" err="1">
                <a:solidFill>
                  <a:schemeClr val="bg1"/>
                </a:solidFill>
              </a:rPr>
              <a:t>several</a:t>
            </a:r>
            <a:r>
              <a:rPr lang="fr-FR" sz="2000" b="1" dirty="0">
                <a:solidFill>
                  <a:schemeClr val="bg1"/>
                </a:solidFill>
              </a:rPr>
              <a:t> </a:t>
            </a:r>
            <a:r>
              <a:rPr lang="fr-FR" sz="2000" b="1" dirty="0" err="1">
                <a:solidFill>
                  <a:schemeClr val="bg1"/>
                </a:solidFill>
              </a:rPr>
              <a:t>objects</a:t>
            </a:r>
            <a:r>
              <a:rPr lang="fr-FR" sz="2000" b="1" dirty="0">
                <a:solidFill>
                  <a:schemeClr val="bg1"/>
                </a:solidFill>
              </a:rPr>
              <a:t> </a:t>
            </a:r>
            <a:r>
              <a:rPr lang="fr-FR" sz="2000" dirty="0">
                <a:solidFill>
                  <a:schemeClr val="bg1"/>
                </a:solidFill>
              </a:rPr>
              <a:t>(laminations, magnet, </a:t>
            </a:r>
            <a:r>
              <a:rPr lang="fr-FR" sz="2000" dirty="0" err="1">
                <a:solidFill>
                  <a:schemeClr val="bg1"/>
                </a:solidFill>
              </a:rPr>
              <a:t>winding</a:t>
            </a:r>
            <a:r>
              <a:rPr lang="fr-FR" sz="2000" dirty="0">
                <a:solidFill>
                  <a:schemeClr val="bg1"/>
                </a:solidFill>
              </a:rPr>
              <a:t>…)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000" dirty="0">
                <a:solidFill>
                  <a:schemeClr val="bg1"/>
                </a:solidFill>
              </a:rPr>
              <a:t>A new machine can </a:t>
            </a:r>
            <a:r>
              <a:rPr lang="fr-FR" sz="2000" dirty="0" err="1">
                <a:solidFill>
                  <a:schemeClr val="bg1"/>
                </a:solidFill>
              </a:rPr>
              <a:t>be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easily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b="1" dirty="0" err="1">
                <a:solidFill>
                  <a:schemeClr val="bg1"/>
                </a:solidFill>
              </a:rPr>
              <a:t>assembled</a:t>
            </a:r>
            <a:r>
              <a:rPr lang="fr-FR" sz="2000" b="1" dirty="0">
                <a:solidFill>
                  <a:schemeClr val="bg1"/>
                </a:solidFill>
              </a:rPr>
              <a:t> </a:t>
            </a:r>
            <a:r>
              <a:rPr lang="fr-FR" sz="2000" b="1" dirty="0" err="1">
                <a:solidFill>
                  <a:schemeClr val="bg1"/>
                </a:solidFill>
              </a:rPr>
              <a:t>with</a:t>
            </a:r>
            <a:r>
              <a:rPr lang="fr-FR" sz="2000" b="1" dirty="0">
                <a:solidFill>
                  <a:schemeClr val="bg1"/>
                </a:solidFill>
              </a:rPr>
              <a:t> a set of </a:t>
            </a:r>
            <a:r>
              <a:rPr lang="fr-FR" sz="2000" b="1" dirty="0" err="1">
                <a:solidFill>
                  <a:schemeClr val="bg1"/>
                </a:solidFill>
              </a:rPr>
              <a:t>objects</a:t>
            </a:r>
            <a:endParaRPr lang="fr-FR" sz="2000" b="1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Initial scope: simulate electromagnetic performances </a:t>
            </a:r>
            <a:r>
              <a:rPr lang="en-US" sz="2000" b="1" dirty="0">
                <a:solidFill>
                  <a:schemeClr val="bg1"/>
                </a:solidFill>
              </a:rPr>
              <a:t>main 2D radial flux machines </a:t>
            </a:r>
            <a:r>
              <a:rPr lang="en-US" sz="2000" dirty="0">
                <a:solidFill>
                  <a:schemeClr val="bg1"/>
                </a:solidFill>
              </a:rPr>
              <a:t>with inner or outer rotor</a:t>
            </a:r>
            <a:r>
              <a:rPr lang="en-US" sz="2000" b="1" dirty="0">
                <a:solidFill>
                  <a:schemeClr val="bg1"/>
                </a:solidFill>
              </a:rPr>
              <a:t>: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- Interior, Surface &amp; Surface Inset Permanent Magnet Synchronous Machines (IPMSM, SPMSM, SIPMSM)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- Squirrel Cage Induction Machines (SCIM) and Doubly Fed Induction Machines (DFIM)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- Synchro Reluctant Machines (</a:t>
            </a:r>
            <a:r>
              <a:rPr lang="en-US" sz="2000" dirty="0" err="1">
                <a:solidFill>
                  <a:schemeClr val="bg1"/>
                </a:solidFill>
              </a:rPr>
              <a:t>SynRM</a:t>
            </a:r>
            <a:r>
              <a:rPr lang="en-US" sz="2000" dirty="0">
                <a:solidFill>
                  <a:schemeClr val="bg1"/>
                </a:solidFill>
              </a:rPr>
              <a:t>)</a:t>
            </a:r>
            <a:br>
              <a:rPr lang="en-US" sz="2000" dirty="0">
                <a:solidFill>
                  <a:schemeClr val="bg1"/>
                </a:solidFill>
              </a:rPr>
            </a:br>
            <a:r>
              <a:rPr lang="en-US" sz="2000" dirty="0">
                <a:solidFill>
                  <a:schemeClr val="bg1"/>
                </a:solidFill>
              </a:rPr>
              <a:t>- Switched Reluctance Machines (SRM)</a:t>
            </a:r>
            <a:br>
              <a:rPr lang="fr-FR" sz="1800" dirty="0">
                <a:solidFill>
                  <a:schemeClr val="bg1"/>
                </a:solidFill>
              </a:rPr>
            </a:br>
            <a:endParaRPr lang="fr-FR" sz="1800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6588824-C28D-49D7-8A3E-6D65CA94D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930" y="4281836"/>
            <a:ext cx="11998089" cy="1947333"/>
          </a:xfrm>
          <a:prstGeom prst="rect">
            <a:avLst/>
          </a:prstGeom>
        </p:spPr>
      </p:pic>
      <p:sp>
        <p:nvSpPr>
          <p:cNvPr id="7" name="Sous-titre 2">
            <a:extLst>
              <a:ext uri="{FF2B5EF4-FFF2-40B4-BE49-F238E27FC236}">
                <a16:creationId xmlns:a16="http://schemas.microsoft.com/office/drawing/2014/main" id="{D5F04D3C-FE4A-4152-9268-F620698F9815}"/>
              </a:ext>
            </a:extLst>
          </p:cNvPr>
          <p:cNvSpPr txBox="1">
            <a:spLocks/>
          </p:cNvSpPr>
          <p:nvPr/>
        </p:nvSpPr>
        <p:spPr>
          <a:xfrm>
            <a:off x="166930" y="3952593"/>
            <a:ext cx="12214237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Topological extension can be done to </a:t>
            </a:r>
            <a:r>
              <a:rPr lang="en-GB" sz="2000" b="1" dirty="0">
                <a:solidFill>
                  <a:schemeClr val="bg1"/>
                </a:solidFill>
              </a:rPr>
              <a:t>linear motors </a:t>
            </a:r>
            <a:r>
              <a:rPr lang="en-GB" sz="2000" dirty="0">
                <a:solidFill>
                  <a:schemeClr val="bg1"/>
                </a:solidFill>
              </a:rPr>
              <a:t>or </a:t>
            </a:r>
            <a:r>
              <a:rPr lang="en-GB" sz="2000" b="1" dirty="0">
                <a:solidFill>
                  <a:schemeClr val="bg1"/>
                </a:solidFill>
              </a:rPr>
              <a:t>axial flux </a:t>
            </a:r>
            <a:r>
              <a:rPr lang="en-GB" sz="2000" dirty="0">
                <a:solidFill>
                  <a:schemeClr val="bg1"/>
                </a:solidFill>
              </a:rPr>
              <a:t>motors (contributions welcome !)</a:t>
            </a:r>
            <a:br>
              <a:rPr lang="fr-FR" sz="1600" dirty="0">
                <a:solidFill>
                  <a:schemeClr val="bg1"/>
                </a:solidFill>
              </a:rPr>
            </a:br>
            <a:br>
              <a:rPr lang="fr-FR" sz="1800" dirty="0">
                <a:solidFill>
                  <a:schemeClr val="bg1"/>
                </a:solidFill>
              </a:rPr>
            </a:br>
            <a:endParaRPr lang="fr-FR" sz="18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1E2838-00BE-4893-93D4-E7F6AF47F7D2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11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-1" y="386827"/>
            <a:ext cx="11732889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“electrical machines” – SOME MORE EXOTIC EXAMPLES</a:t>
            </a:r>
            <a:endParaRPr lang="fr-FR" sz="2000" b="1" dirty="0">
              <a:solidFill>
                <a:srgbClr val="0069A1"/>
              </a:solidFill>
            </a:endParaRPr>
          </a:p>
        </p:txBody>
      </p:sp>
      <p:pic>
        <p:nvPicPr>
          <p:cNvPr id="38" name="Picture 5">
            <a:extLst>
              <a:ext uri="{FF2B5EF4-FFF2-40B4-BE49-F238E27FC236}">
                <a16:creationId xmlns:a16="http://schemas.microsoft.com/office/drawing/2014/main" id="{94AA36FD-2F1A-4CB5-8C10-6031367EF7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415" y="1006874"/>
            <a:ext cx="2607524" cy="1968171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39" name="Picture 2">
            <a:extLst>
              <a:ext uri="{FF2B5EF4-FFF2-40B4-BE49-F238E27FC236}">
                <a16:creationId xmlns:a16="http://schemas.microsoft.com/office/drawing/2014/main" id="{F1A7A631-2785-4544-8E77-BD91469C4D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1" y="1013224"/>
            <a:ext cx="1624013" cy="1597025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40" name="Picture 3">
            <a:extLst>
              <a:ext uri="{FF2B5EF4-FFF2-40B4-BE49-F238E27FC236}">
                <a16:creationId xmlns:a16="http://schemas.microsoft.com/office/drawing/2014/main" id="{54F5FA42-E161-41E4-8AAA-48C926B43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11" y="1008462"/>
            <a:ext cx="2654300" cy="1985962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41" name="Picture 4">
            <a:extLst>
              <a:ext uri="{FF2B5EF4-FFF2-40B4-BE49-F238E27FC236}">
                <a16:creationId xmlns:a16="http://schemas.microsoft.com/office/drawing/2014/main" id="{8F8D4CA1-9667-4BAA-A9A2-280013E18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05" y="2749155"/>
            <a:ext cx="2566906" cy="1923100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pic>
        <p:nvPicPr>
          <p:cNvPr id="42" name="Picture 6">
            <a:extLst>
              <a:ext uri="{FF2B5EF4-FFF2-40B4-BE49-F238E27FC236}">
                <a16:creationId xmlns:a16="http://schemas.microsoft.com/office/drawing/2014/main" id="{1DFDA78A-108C-4B0D-98D8-D2DE62651F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411" y="3017211"/>
            <a:ext cx="1449070" cy="1424989"/>
          </a:xfrm>
          <a:prstGeom prst="rect">
            <a:avLst/>
          </a:prstGeom>
          <a:solidFill>
            <a:schemeClr val="tx1"/>
          </a:solidFill>
          <a:ln>
            <a:noFill/>
          </a:ln>
        </p:spPr>
      </p:pic>
      <p:sp>
        <p:nvSpPr>
          <p:cNvPr id="43" name="Rectangle 42">
            <a:extLst>
              <a:ext uri="{FF2B5EF4-FFF2-40B4-BE49-F238E27FC236}">
                <a16:creationId xmlns:a16="http://schemas.microsoft.com/office/drawing/2014/main" id="{F58792FE-24A1-4140-BC34-59A3649CB048}"/>
              </a:ext>
            </a:extLst>
          </p:cNvPr>
          <p:cNvSpPr/>
          <p:nvPr/>
        </p:nvSpPr>
        <p:spPr>
          <a:xfrm>
            <a:off x="620401" y="2732157"/>
            <a:ext cx="4424680" cy="2622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9F9DC41B-438E-4148-9BA4-23F615939D9D}"/>
              </a:ext>
            </a:extLst>
          </p:cNvPr>
          <p:cNvSpPr/>
          <p:nvPr/>
        </p:nvSpPr>
        <p:spPr>
          <a:xfrm>
            <a:off x="2832741" y="1226298"/>
            <a:ext cx="92446" cy="35143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CEE0709-A334-4A3D-9299-FC8981FB12C6}"/>
              </a:ext>
            </a:extLst>
          </p:cNvPr>
          <p:cNvSpPr/>
          <p:nvPr/>
        </p:nvSpPr>
        <p:spPr>
          <a:xfrm>
            <a:off x="657066" y="1017892"/>
            <a:ext cx="4521200" cy="2622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D52C847-C43A-4DDD-8F4D-8D56183DD22A}"/>
              </a:ext>
            </a:extLst>
          </p:cNvPr>
          <p:cNvSpPr/>
          <p:nvPr/>
        </p:nvSpPr>
        <p:spPr>
          <a:xfrm>
            <a:off x="474351" y="978584"/>
            <a:ext cx="465056" cy="35741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49733A1-E723-44E8-8BC2-2CF35737A01A}"/>
              </a:ext>
            </a:extLst>
          </p:cNvPr>
          <p:cNvSpPr/>
          <p:nvPr/>
        </p:nvSpPr>
        <p:spPr>
          <a:xfrm>
            <a:off x="2600213" y="3409713"/>
            <a:ext cx="465056" cy="15547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30328A5-D541-4076-AB59-85567068198F}"/>
              </a:ext>
            </a:extLst>
          </p:cNvPr>
          <p:cNvSpPr/>
          <p:nvPr/>
        </p:nvSpPr>
        <p:spPr>
          <a:xfrm>
            <a:off x="613284" y="4421580"/>
            <a:ext cx="2265680" cy="2622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62F5B0C-0726-4E52-9CCC-5E546F0E6527}"/>
              </a:ext>
            </a:extLst>
          </p:cNvPr>
          <p:cNvSpPr/>
          <p:nvPr/>
        </p:nvSpPr>
        <p:spPr>
          <a:xfrm>
            <a:off x="2472778" y="2893168"/>
            <a:ext cx="519983" cy="2622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B6DC44B-12F4-47F7-961E-FBA3CEDC347B}"/>
              </a:ext>
            </a:extLst>
          </p:cNvPr>
          <p:cNvSpPr/>
          <p:nvPr/>
        </p:nvSpPr>
        <p:spPr>
          <a:xfrm>
            <a:off x="4818521" y="1158715"/>
            <a:ext cx="233943" cy="19681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 descr="A picture containing clock&#10;&#10;Description automatically generated">
            <a:extLst>
              <a:ext uri="{FF2B5EF4-FFF2-40B4-BE49-F238E27FC236}">
                <a16:creationId xmlns:a16="http://schemas.microsoft.com/office/drawing/2014/main" id="{2F97F452-11EA-4B12-9DB4-95D2C1944B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1780" y="1451756"/>
            <a:ext cx="6075869" cy="4556902"/>
          </a:xfrm>
          <a:prstGeom prst="rect">
            <a:avLst/>
          </a:prstGeom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F3996598-B073-4B2B-9A62-4319D32DA1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0" y="4501101"/>
            <a:ext cx="2438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85FFC0-127F-4DDE-B3A1-9320C116409A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12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B5BBD720-EB20-4554-9527-2A6737DAB922}"/>
              </a:ext>
            </a:extLst>
          </p:cNvPr>
          <p:cNvSpPr txBox="1"/>
          <p:nvPr/>
        </p:nvSpPr>
        <p:spPr>
          <a:xfrm>
            <a:off x="4084762" y="6008658"/>
            <a:ext cx="5999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>
                <a:solidFill>
                  <a:schemeClr val="bg1"/>
                </a:solidFill>
              </a:rPr>
              <a:t>Cf. PYLEECAN ICEM 2020 publication for more </a:t>
            </a:r>
            <a:r>
              <a:rPr lang="fr-FR" b="1" u="sng" dirty="0" err="1">
                <a:solidFill>
                  <a:schemeClr val="bg1"/>
                </a:solidFill>
              </a:rPr>
              <a:t>details</a:t>
            </a:r>
            <a:endParaRPr lang="fr-FR" b="1" u="sng" dirty="0"/>
          </a:p>
        </p:txBody>
      </p:sp>
    </p:spTree>
    <p:extLst>
      <p:ext uri="{BB962C8B-B14F-4D97-AF65-F5344CB8AC3E}">
        <p14:creationId xmlns:p14="http://schemas.microsoft.com/office/powerpoint/2010/main" val="253761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</a:t>
            </a:r>
            <a:r>
              <a:rPr lang="en-GB" sz="2000" b="1" dirty="0" err="1">
                <a:solidFill>
                  <a:srgbClr val="0069A1"/>
                </a:solidFill>
              </a:rPr>
              <a:t>Multiphysic</a:t>
            </a:r>
            <a:r>
              <a:rPr lang="en-GB" sz="2000" b="1" dirty="0">
                <a:solidFill>
                  <a:srgbClr val="0069A1"/>
                </a:solidFill>
              </a:rPr>
              <a:t> simulation”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587363" y="1041984"/>
            <a:ext cx="11885800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7" name="Sous-titre 2">
            <a:extLst>
              <a:ext uri="{FF2B5EF4-FFF2-40B4-BE49-F238E27FC236}">
                <a16:creationId xmlns:a16="http://schemas.microsoft.com/office/drawing/2014/main" id="{2B8D5E31-76B6-4E8F-BDDC-EFC4CE08F92E}"/>
              </a:ext>
            </a:extLst>
          </p:cNvPr>
          <p:cNvSpPr txBox="1">
            <a:spLocks/>
          </p:cNvSpPr>
          <p:nvPr/>
        </p:nvSpPr>
        <p:spPr>
          <a:xfrm>
            <a:off x="1111026" y="5595824"/>
            <a:ext cx="3141143" cy="8164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err="1">
                <a:solidFill>
                  <a:schemeClr val="bg1"/>
                </a:solidFill>
              </a:rPr>
              <a:t>Electromagnetic</a:t>
            </a:r>
            <a:r>
              <a:rPr lang="fr-FR" sz="2000" dirty="0">
                <a:solidFill>
                  <a:schemeClr val="bg1"/>
                </a:solidFill>
              </a:rPr>
              <a:t> module </a:t>
            </a:r>
            <a:r>
              <a:rPr lang="fr-FR" sz="2000" dirty="0" err="1">
                <a:solidFill>
                  <a:schemeClr val="bg1"/>
                </a:solidFill>
              </a:rPr>
              <a:t>with</a:t>
            </a:r>
            <a:r>
              <a:rPr lang="fr-FR" sz="2000" dirty="0">
                <a:solidFill>
                  <a:schemeClr val="bg1"/>
                </a:solidFill>
              </a:rPr>
              <a:t> FEMM </a:t>
            </a:r>
            <a:r>
              <a:rPr lang="fr-FR" sz="2000" dirty="0" err="1">
                <a:solidFill>
                  <a:schemeClr val="bg1"/>
                </a:solidFill>
              </a:rPr>
              <a:t>coupling</a:t>
            </a:r>
            <a:endParaRPr lang="en-US" sz="2000" dirty="0">
              <a:solidFill>
                <a:schemeClr val="bg1"/>
              </a:solidFill>
            </a:endParaRPr>
          </a:p>
          <a:p>
            <a:pPr algn="ctr"/>
            <a:br>
              <a:rPr lang="fr-FR" sz="2000" dirty="0">
                <a:solidFill>
                  <a:schemeClr val="bg1"/>
                </a:solidFill>
              </a:rPr>
            </a:br>
            <a:endParaRPr lang="fr-FR" sz="2000" dirty="0">
              <a:solidFill>
                <a:schemeClr val="bg1"/>
              </a:solidFill>
            </a:endParaRPr>
          </a:p>
        </p:txBody>
      </p:sp>
      <p:pic>
        <p:nvPicPr>
          <p:cNvPr id="2050" name="Image 1">
            <a:extLst>
              <a:ext uri="{FF2B5EF4-FFF2-40B4-BE49-F238E27FC236}">
                <a16:creationId xmlns:a16="http://schemas.microsoft.com/office/drawing/2014/main" id="{0DB24755-008C-4CD6-9A5F-8BF4230593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632" y="3877195"/>
            <a:ext cx="3910251" cy="182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Image 1">
            <a:extLst>
              <a:ext uri="{FF2B5EF4-FFF2-40B4-BE49-F238E27FC236}">
                <a16:creationId xmlns:a16="http://schemas.microsoft.com/office/drawing/2014/main" id="{4EA7C3BB-D65D-4173-95C0-988E2EC8A5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465" y="3504330"/>
            <a:ext cx="2114027" cy="207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BABEBBC3-61D1-47BB-BBA4-0E14FF3D4060}"/>
              </a:ext>
            </a:extLst>
          </p:cNvPr>
          <p:cNvSpPr txBox="1"/>
          <p:nvPr/>
        </p:nvSpPr>
        <p:spPr>
          <a:xfrm>
            <a:off x="7322567" y="5824842"/>
            <a:ext cx="4000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3D </a:t>
            </a:r>
            <a:r>
              <a:rPr lang="fr-FR" dirty="0" err="1">
                <a:solidFill>
                  <a:schemeClr val="bg1"/>
                </a:solidFill>
              </a:rPr>
              <a:t>mesh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generation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with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gmsh</a:t>
            </a:r>
            <a:r>
              <a:rPr lang="fr-FR" dirty="0">
                <a:solidFill>
                  <a:schemeClr val="bg1"/>
                </a:solidFill>
              </a:rPr>
              <a:t> as a first </a:t>
            </a:r>
            <a:r>
              <a:rPr lang="fr-FR" dirty="0" err="1">
                <a:solidFill>
                  <a:schemeClr val="bg1"/>
                </a:solidFill>
              </a:rPr>
              <a:t>step</a:t>
            </a:r>
            <a:r>
              <a:rPr lang="fr-FR" dirty="0">
                <a:solidFill>
                  <a:schemeClr val="bg1"/>
                </a:solidFill>
              </a:rPr>
              <a:t> for structural module</a:t>
            </a:r>
            <a:endParaRPr lang="fr-FR" dirty="0"/>
          </a:p>
        </p:txBody>
      </p:sp>
      <p:cxnSp>
        <p:nvCxnSpPr>
          <p:cNvPr id="14" name="Connecteur droit avec flèche 31">
            <a:extLst>
              <a:ext uri="{FF2B5EF4-FFF2-40B4-BE49-F238E27FC236}">
                <a16:creationId xmlns:a16="http://schemas.microsoft.com/office/drawing/2014/main" id="{8A69A57B-9A72-4AE9-8E11-B3440BA6F129}"/>
              </a:ext>
            </a:extLst>
          </p:cNvPr>
          <p:cNvCxnSpPr>
            <a:cxnSpLocks/>
          </p:cNvCxnSpPr>
          <p:nvPr/>
        </p:nvCxnSpPr>
        <p:spPr>
          <a:xfrm>
            <a:off x="3802480" y="1801354"/>
            <a:ext cx="597602" cy="0"/>
          </a:xfrm>
          <a:prstGeom prst="straightConnector1">
            <a:avLst/>
          </a:prstGeom>
          <a:ln w="571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35">
            <a:extLst>
              <a:ext uri="{FF2B5EF4-FFF2-40B4-BE49-F238E27FC236}">
                <a16:creationId xmlns:a16="http://schemas.microsoft.com/office/drawing/2014/main" id="{70079493-F6F9-48B8-A668-02EF38211A95}"/>
              </a:ext>
            </a:extLst>
          </p:cNvPr>
          <p:cNvSpPr txBox="1"/>
          <p:nvPr/>
        </p:nvSpPr>
        <p:spPr>
          <a:xfrm>
            <a:off x="3768931" y="2473175"/>
            <a:ext cx="2572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ELECTROMAGNETIC MODULE</a:t>
            </a:r>
          </a:p>
        </p:txBody>
      </p:sp>
      <p:sp>
        <p:nvSpPr>
          <p:cNvPr id="16" name="ZoneTexte 36">
            <a:extLst>
              <a:ext uri="{FF2B5EF4-FFF2-40B4-BE49-F238E27FC236}">
                <a16:creationId xmlns:a16="http://schemas.microsoft.com/office/drawing/2014/main" id="{51DC6088-12DB-450B-AC84-96B045DF52D5}"/>
              </a:ext>
            </a:extLst>
          </p:cNvPr>
          <p:cNvSpPr txBox="1"/>
          <p:nvPr/>
        </p:nvSpPr>
        <p:spPr>
          <a:xfrm>
            <a:off x="2088214" y="2472805"/>
            <a:ext cx="19987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ELECTRICAL MODULE</a:t>
            </a:r>
          </a:p>
        </p:txBody>
      </p:sp>
      <p:sp>
        <p:nvSpPr>
          <p:cNvPr id="17" name="ZoneTexte 37">
            <a:extLst>
              <a:ext uri="{FF2B5EF4-FFF2-40B4-BE49-F238E27FC236}">
                <a16:creationId xmlns:a16="http://schemas.microsoft.com/office/drawing/2014/main" id="{BA07C010-1A41-4EDD-AE36-472B83C8B226}"/>
              </a:ext>
            </a:extLst>
          </p:cNvPr>
          <p:cNvSpPr txBox="1"/>
          <p:nvPr/>
        </p:nvSpPr>
        <p:spPr>
          <a:xfrm>
            <a:off x="8033986" y="2494764"/>
            <a:ext cx="1944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STRUCTURAL MODULE</a:t>
            </a:r>
          </a:p>
        </p:txBody>
      </p:sp>
      <p:grpSp>
        <p:nvGrpSpPr>
          <p:cNvPr id="20" name="Groupe 54">
            <a:extLst>
              <a:ext uri="{FF2B5EF4-FFF2-40B4-BE49-F238E27FC236}">
                <a16:creationId xmlns:a16="http://schemas.microsoft.com/office/drawing/2014/main" id="{C0556FBF-C559-414D-B8EE-8DFBAE2E8B66}"/>
              </a:ext>
            </a:extLst>
          </p:cNvPr>
          <p:cNvGrpSpPr/>
          <p:nvPr/>
        </p:nvGrpSpPr>
        <p:grpSpPr>
          <a:xfrm>
            <a:off x="2737948" y="1454798"/>
            <a:ext cx="807462" cy="658109"/>
            <a:chOff x="1043988" y="2467437"/>
            <a:chExt cx="807462" cy="658109"/>
          </a:xfrm>
        </p:grpSpPr>
        <p:sp>
          <p:nvSpPr>
            <p:cNvPr id="21" name="Triangle isocèle 4">
              <a:extLst>
                <a:ext uri="{FF2B5EF4-FFF2-40B4-BE49-F238E27FC236}">
                  <a16:creationId xmlns:a16="http://schemas.microsoft.com/office/drawing/2014/main" id="{E7796C24-25E5-45C4-B513-74BB5EE07533}"/>
                </a:ext>
              </a:extLst>
            </p:cNvPr>
            <p:cNvSpPr/>
            <p:nvPr/>
          </p:nvSpPr>
          <p:spPr>
            <a:xfrm>
              <a:off x="1479282" y="2789116"/>
              <a:ext cx="276225" cy="225365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2" name="Connecteur droit 6">
              <a:extLst>
                <a:ext uri="{FF2B5EF4-FFF2-40B4-BE49-F238E27FC236}">
                  <a16:creationId xmlns:a16="http://schemas.microsoft.com/office/drawing/2014/main" id="{BA6E9461-31E6-4D18-9C61-91E20FC87B8B}"/>
                </a:ext>
              </a:extLst>
            </p:cNvPr>
            <p:cNvCxnSpPr/>
            <p:nvPr/>
          </p:nvCxnSpPr>
          <p:spPr>
            <a:xfrm>
              <a:off x="1395072" y="2771798"/>
              <a:ext cx="456378" cy="0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Connecteur droit 25">
              <a:extLst>
                <a:ext uri="{FF2B5EF4-FFF2-40B4-BE49-F238E27FC236}">
                  <a16:creationId xmlns:a16="http://schemas.microsoft.com/office/drawing/2014/main" id="{311111B4-08FC-43D7-B01A-ACF5ECBBEC9B}"/>
                </a:ext>
              </a:extLst>
            </p:cNvPr>
            <p:cNvCxnSpPr/>
            <p:nvPr/>
          </p:nvCxnSpPr>
          <p:spPr>
            <a:xfrm>
              <a:off x="1613426" y="3014481"/>
              <a:ext cx="0" cy="109554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Connecteur droit 29">
              <a:extLst>
                <a:ext uri="{FF2B5EF4-FFF2-40B4-BE49-F238E27FC236}">
                  <a16:creationId xmlns:a16="http://schemas.microsoft.com/office/drawing/2014/main" id="{07AE3CE2-E531-452B-8AB6-B851F4B7E2B9}"/>
                </a:ext>
              </a:extLst>
            </p:cNvPr>
            <p:cNvCxnSpPr/>
            <p:nvPr/>
          </p:nvCxnSpPr>
          <p:spPr>
            <a:xfrm flipH="1" flipV="1">
              <a:off x="1252437" y="3123165"/>
              <a:ext cx="358608" cy="870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Connecteur droit 30">
              <a:extLst>
                <a:ext uri="{FF2B5EF4-FFF2-40B4-BE49-F238E27FC236}">
                  <a16:creationId xmlns:a16="http://schemas.microsoft.com/office/drawing/2014/main" id="{C73249E6-CD57-4160-A742-1967F0D74D69}"/>
                </a:ext>
              </a:extLst>
            </p:cNvPr>
            <p:cNvCxnSpPr/>
            <p:nvPr/>
          </p:nvCxnSpPr>
          <p:spPr>
            <a:xfrm flipH="1" flipV="1">
              <a:off x="1252437" y="2467437"/>
              <a:ext cx="358608" cy="1158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Connecteur droit 32">
              <a:extLst>
                <a:ext uri="{FF2B5EF4-FFF2-40B4-BE49-F238E27FC236}">
                  <a16:creationId xmlns:a16="http://schemas.microsoft.com/office/drawing/2014/main" id="{19CE6921-478D-4200-910A-10286C454C75}"/>
                </a:ext>
              </a:extLst>
            </p:cNvPr>
            <p:cNvCxnSpPr/>
            <p:nvPr/>
          </p:nvCxnSpPr>
          <p:spPr>
            <a:xfrm>
              <a:off x="1618331" y="2478731"/>
              <a:ext cx="0" cy="293067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Connecteur droit 43">
              <a:extLst>
                <a:ext uri="{FF2B5EF4-FFF2-40B4-BE49-F238E27FC236}">
                  <a16:creationId xmlns:a16="http://schemas.microsoft.com/office/drawing/2014/main" id="{855A46E3-F2A9-4F80-A46B-AD33ED3EAFC3}"/>
                </a:ext>
              </a:extLst>
            </p:cNvPr>
            <p:cNvCxnSpPr/>
            <p:nvPr/>
          </p:nvCxnSpPr>
          <p:spPr>
            <a:xfrm>
              <a:off x="1252437" y="2478731"/>
              <a:ext cx="0" cy="146533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Connecteur droit 44">
              <a:extLst>
                <a:ext uri="{FF2B5EF4-FFF2-40B4-BE49-F238E27FC236}">
                  <a16:creationId xmlns:a16="http://schemas.microsoft.com/office/drawing/2014/main" id="{028D94BD-CB09-4FAC-BF0D-351DF871B1E8}"/>
                </a:ext>
              </a:extLst>
            </p:cNvPr>
            <p:cNvCxnSpPr/>
            <p:nvPr/>
          </p:nvCxnSpPr>
          <p:spPr>
            <a:xfrm>
              <a:off x="1252437" y="2974506"/>
              <a:ext cx="0" cy="148659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Connecteur droit 45">
              <a:extLst>
                <a:ext uri="{FF2B5EF4-FFF2-40B4-BE49-F238E27FC236}">
                  <a16:creationId xmlns:a16="http://schemas.microsoft.com/office/drawing/2014/main" id="{512623ED-2681-41BF-B1ED-9123C46C7849}"/>
                </a:ext>
              </a:extLst>
            </p:cNvPr>
            <p:cNvCxnSpPr/>
            <p:nvPr/>
          </p:nvCxnSpPr>
          <p:spPr>
            <a:xfrm flipH="1">
              <a:off x="1067493" y="2974506"/>
              <a:ext cx="184944" cy="0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Connecteur droit 46">
              <a:extLst>
                <a:ext uri="{FF2B5EF4-FFF2-40B4-BE49-F238E27FC236}">
                  <a16:creationId xmlns:a16="http://schemas.microsoft.com/office/drawing/2014/main" id="{A61255E9-1AA0-4559-B210-521134E0301B}"/>
                </a:ext>
              </a:extLst>
            </p:cNvPr>
            <p:cNvCxnSpPr/>
            <p:nvPr/>
          </p:nvCxnSpPr>
          <p:spPr>
            <a:xfrm flipH="1">
              <a:off x="1067493" y="2625264"/>
              <a:ext cx="184944" cy="0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1" name="Connecteur droit 47">
              <a:extLst>
                <a:ext uri="{FF2B5EF4-FFF2-40B4-BE49-F238E27FC236}">
                  <a16:creationId xmlns:a16="http://schemas.microsoft.com/office/drawing/2014/main" id="{0A01B4C0-3ADE-47B3-A72B-F84D1755C097}"/>
                </a:ext>
              </a:extLst>
            </p:cNvPr>
            <p:cNvCxnSpPr/>
            <p:nvPr/>
          </p:nvCxnSpPr>
          <p:spPr>
            <a:xfrm flipV="1">
              <a:off x="1043988" y="2469819"/>
              <a:ext cx="1" cy="655727"/>
            </a:xfrm>
            <a:prstGeom prst="line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id="{703341BE-2238-4180-B5BC-1D126E0D4EB1}"/>
              </a:ext>
            </a:extLst>
          </p:cNvPr>
          <p:cNvSpPr/>
          <p:nvPr/>
        </p:nvSpPr>
        <p:spPr>
          <a:xfrm>
            <a:off x="2379861" y="1135477"/>
            <a:ext cx="1389036" cy="134015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22CE671-988D-4E33-9178-27597AADDD91}"/>
              </a:ext>
            </a:extLst>
          </p:cNvPr>
          <p:cNvSpPr/>
          <p:nvPr/>
        </p:nvSpPr>
        <p:spPr>
          <a:xfrm>
            <a:off x="4401360" y="1134760"/>
            <a:ext cx="1389036" cy="134015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4" name="Connecteur droit avec flèche 63">
            <a:extLst>
              <a:ext uri="{FF2B5EF4-FFF2-40B4-BE49-F238E27FC236}">
                <a16:creationId xmlns:a16="http://schemas.microsoft.com/office/drawing/2014/main" id="{9CA1B32F-D930-4667-9485-C7C36757067F}"/>
              </a:ext>
            </a:extLst>
          </p:cNvPr>
          <p:cNvCxnSpPr>
            <a:cxnSpLocks/>
          </p:cNvCxnSpPr>
          <p:nvPr/>
        </p:nvCxnSpPr>
        <p:spPr>
          <a:xfrm>
            <a:off x="5818391" y="1808193"/>
            <a:ext cx="537107" cy="0"/>
          </a:xfrm>
          <a:prstGeom prst="straightConnector1">
            <a:avLst/>
          </a:prstGeom>
          <a:ln w="571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98324858-9EDB-4666-A4AB-AEFA6978ADFB}"/>
              </a:ext>
            </a:extLst>
          </p:cNvPr>
          <p:cNvSpPr/>
          <p:nvPr/>
        </p:nvSpPr>
        <p:spPr>
          <a:xfrm>
            <a:off x="8292666" y="1141660"/>
            <a:ext cx="1389036" cy="134015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B1DDAEFA-52C4-4681-A3C9-0FAD57F7D48F}"/>
              </a:ext>
            </a:extLst>
          </p:cNvPr>
          <p:cNvSpPr txBox="1"/>
          <p:nvPr/>
        </p:nvSpPr>
        <p:spPr>
          <a:xfrm>
            <a:off x="876542" y="1512976"/>
            <a:ext cx="1144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i="1" dirty="0">
                <a:solidFill>
                  <a:schemeClr val="bg1"/>
                </a:solidFill>
              </a:rPr>
              <a:t>Machine </a:t>
            </a:r>
            <a:r>
              <a:rPr lang="fr-FR" sz="1400" i="1" dirty="0" err="1">
                <a:solidFill>
                  <a:schemeClr val="bg1"/>
                </a:solidFill>
              </a:rPr>
              <a:t>object</a:t>
            </a:r>
            <a:endParaRPr lang="en-GB" sz="1400" i="1" dirty="0">
              <a:solidFill>
                <a:schemeClr val="bg1"/>
              </a:solidFill>
            </a:endParaRPr>
          </a:p>
        </p:txBody>
      </p: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CD56642B-F254-49D8-BB1F-1CF8EA1002C3}"/>
              </a:ext>
            </a:extLst>
          </p:cNvPr>
          <p:cNvCxnSpPr/>
          <p:nvPr/>
        </p:nvCxnSpPr>
        <p:spPr>
          <a:xfrm>
            <a:off x="1919493" y="1776477"/>
            <a:ext cx="460368" cy="0"/>
          </a:xfrm>
          <a:prstGeom prst="straightConnector1">
            <a:avLst/>
          </a:prstGeom>
          <a:ln w="571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37">
            <a:extLst>
              <a:ext uri="{FF2B5EF4-FFF2-40B4-BE49-F238E27FC236}">
                <a16:creationId xmlns:a16="http://schemas.microsoft.com/office/drawing/2014/main" id="{601092DA-7E9C-4501-8F6D-2010286B18C3}"/>
              </a:ext>
            </a:extLst>
          </p:cNvPr>
          <p:cNvSpPr txBox="1"/>
          <p:nvPr/>
        </p:nvSpPr>
        <p:spPr>
          <a:xfrm>
            <a:off x="6095637" y="2516912"/>
            <a:ext cx="1944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THERMAL</a:t>
            </a:r>
            <a:br>
              <a:rPr lang="en-GB" sz="1400" b="1" dirty="0">
                <a:solidFill>
                  <a:schemeClr val="bg1"/>
                </a:solidFill>
              </a:rPr>
            </a:br>
            <a:r>
              <a:rPr lang="en-GB" sz="1400" b="1" dirty="0">
                <a:solidFill>
                  <a:schemeClr val="bg1"/>
                </a:solidFill>
              </a:rPr>
              <a:t>MODULE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B3EFEA09-33FD-4C0D-9A0A-36E2386EE52F}"/>
              </a:ext>
            </a:extLst>
          </p:cNvPr>
          <p:cNvSpPr/>
          <p:nvPr/>
        </p:nvSpPr>
        <p:spPr>
          <a:xfrm>
            <a:off x="6354317" y="1163808"/>
            <a:ext cx="1389036" cy="134015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8" name="Connecteur droit avec flèche 63">
            <a:extLst>
              <a:ext uri="{FF2B5EF4-FFF2-40B4-BE49-F238E27FC236}">
                <a16:creationId xmlns:a16="http://schemas.microsoft.com/office/drawing/2014/main" id="{31D4B839-AD3B-404A-B4C5-415BFCF6B652}"/>
              </a:ext>
            </a:extLst>
          </p:cNvPr>
          <p:cNvCxnSpPr>
            <a:cxnSpLocks/>
          </p:cNvCxnSpPr>
          <p:nvPr/>
        </p:nvCxnSpPr>
        <p:spPr>
          <a:xfrm>
            <a:off x="7771666" y="1808193"/>
            <a:ext cx="537107" cy="0"/>
          </a:xfrm>
          <a:prstGeom prst="straightConnector1">
            <a:avLst/>
          </a:prstGeom>
          <a:ln w="5715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44A2E29E-7DC2-4F23-97EE-71C4016405B4}"/>
              </a:ext>
            </a:extLst>
          </p:cNvPr>
          <p:cNvSpPr txBox="1"/>
          <p:nvPr/>
        </p:nvSpPr>
        <p:spPr>
          <a:xfrm>
            <a:off x="8646992" y="2165992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TBD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E722824-CB21-46E2-82CB-B913BBD611E8}"/>
              </a:ext>
            </a:extLst>
          </p:cNvPr>
          <p:cNvSpPr txBox="1"/>
          <p:nvPr/>
        </p:nvSpPr>
        <p:spPr>
          <a:xfrm>
            <a:off x="6756355" y="2140385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TBD</a:t>
            </a:r>
          </a:p>
        </p:txBody>
      </p:sp>
      <p:pic>
        <p:nvPicPr>
          <p:cNvPr id="64" name="Image 5">
            <a:extLst>
              <a:ext uri="{FF2B5EF4-FFF2-40B4-BE49-F238E27FC236}">
                <a16:creationId xmlns:a16="http://schemas.microsoft.com/office/drawing/2014/main" id="{55D05AC7-C7D2-4846-AE3D-D9FDD439A4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038" y="1189891"/>
            <a:ext cx="1217641" cy="11945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69B3CE6-BD74-41D4-98D6-FCD19358D9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576299" y="1241849"/>
            <a:ext cx="837877" cy="86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Image 10">
            <a:extLst>
              <a:ext uri="{FF2B5EF4-FFF2-40B4-BE49-F238E27FC236}">
                <a16:creationId xmlns:a16="http://schemas.microsoft.com/office/drawing/2014/main" id="{C0335F55-F448-43E4-AF2B-43996D844DE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2818" y="1255549"/>
            <a:ext cx="1213214" cy="9417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C83D88-8DB1-4A46-9F80-800D7EF81804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13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79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“User Friendly” – tutorials &amp; GUI 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7645028" y="1079235"/>
            <a:ext cx="4006501" cy="6310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>
                <a:solidFill>
                  <a:schemeClr val="bg1"/>
                </a:solidFill>
              </a:rPr>
              <a:t>GUI to </a:t>
            </a:r>
            <a:r>
              <a:rPr lang="fr-FR" sz="2000" dirty="0" err="1">
                <a:solidFill>
                  <a:schemeClr val="bg1"/>
                </a:solidFill>
              </a:rPr>
              <a:t>define</a:t>
            </a:r>
            <a:r>
              <a:rPr lang="fr-FR" sz="2000" dirty="0">
                <a:solidFill>
                  <a:schemeClr val="bg1"/>
                </a:solidFill>
              </a:rPr>
              <a:t> all </a:t>
            </a:r>
            <a:r>
              <a:rPr lang="fr-FR" sz="2000" dirty="0" err="1">
                <a:solidFill>
                  <a:schemeClr val="bg1"/>
                </a:solidFill>
              </a:rPr>
              <a:t>kinds</a:t>
            </a:r>
            <a:r>
              <a:rPr lang="fr-FR" sz="2000" dirty="0">
                <a:solidFill>
                  <a:schemeClr val="bg1"/>
                </a:solidFill>
              </a:rPr>
              <a:t> of e-machine + </a:t>
            </a:r>
            <a:r>
              <a:rPr lang="fr-FR" sz="2000" dirty="0" err="1">
                <a:solidFill>
                  <a:schemeClr val="bg1"/>
                </a:solidFill>
              </a:rPr>
              <a:t>edit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material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library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4A7C8126-1679-40B4-93A6-2C66319CB7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31" y="1931167"/>
            <a:ext cx="5133953" cy="310247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D19B610E-41F6-4139-94F4-3225514E8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5604" y="1771643"/>
            <a:ext cx="6339965" cy="421874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F90230F-7161-4427-8A92-3B4FF0B514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2767" y="3578235"/>
            <a:ext cx="4051448" cy="2697193"/>
          </a:xfrm>
          <a:prstGeom prst="rect">
            <a:avLst/>
          </a:prstGeom>
        </p:spPr>
      </p:pic>
      <p:sp>
        <p:nvSpPr>
          <p:cNvPr id="7" name="Sous-titre 2">
            <a:extLst>
              <a:ext uri="{FF2B5EF4-FFF2-40B4-BE49-F238E27FC236}">
                <a16:creationId xmlns:a16="http://schemas.microsoft.com/office/drawing/2014/main" id="{297A94CB-CCD4-457D-A1BA-252998C39FF7}"/>
              </a:ext>
            </a:extLst>
          </p:cNvPr>
          <p:cNvSpPr txBox="1">
            <a:spLocks/>
          </p:cNvSpPr>
          <p:nvPr/>
        </p:nvSpPr>
        <p:spPr>
          <a:xfrm>
            <a:off x="1139385" y="1048761"/>
            <a:ext cx="3407588" cy="63106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000" dirty="0" err="1">
                <a:solidFill>
                  <a:schemeClr val="bg1"/>
                </a:solidFill>
              </a:rPr>
              <a:t>Website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with</a:t>
            </a:r>
            <a:r>
              <a:rPr lang="fr-FR" sz="2000" dirty="0">
                <a:solidFill>
                  <a:schemeClr val="bg1"/>
                </a:solidFill>
              </a:rPr>
              <a:t> documentation and </a:t>
            </a:r>
            <a:r>
              <a:rPr lang="fr-FR" sz="2000" dirty="0" err="1">
                <a:solidFill>
                  <a:schemeClr val="bg1"/>
                </a:solidFill>
              </a:rPr>
              <a:t>tutorials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13EB57-E2A4-43BD-B335-704F32026ACD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14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564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-1" y="386827"/>
            <a:ext cx="13847975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“User Friendly” - SCRIPTING AND POST PROCESSING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D52C847-C43A-4DDD-8F4D-8D56183DD22A}"/>
              </a:ext>
            </a:extLst>
          </p:cNvPr>
          <p:cNvSpPr/>
          <p:nvPr/>
        </p:nvSpPr>
        <p:spPr>
          <a:xfrm>
            <a:off x="474351" y="978584"/>
            <a:ext cx="465056" cy="35741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8" name="Sous-titre 2">
            <a:extLst>
              <a:ext uri="{FF2B5EF4-FFF2-40B4-BE49-F238E27FC236}">
                <a16:creationId xmlns:a16="http://schemas.microsoft.com/office/drawing/2014/main" id="{9A36BE09-7875-491F-9BE1-9724AC1BB774}"/>
              </a:ext>
            </a:extLst>
          </p:cNvPr>
          <p:cNvSpPr txBox="1">
            <a:spLocks/>
          </p:cNvSpPr>
          <p:nvPr/>
        </p:nvSpPr>
        <p:spPr>
          <a:xfrm>
            <a:off x="474351" y="908458"/>
            <a:ext cx="11255449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chemeClr val="bg1"/>
                </a:solidFill>
              </a:rPr>
              <a:t>Development</a:t>
            </a:r>
            <a:r>
              <a:rPr lang="fr-FR" sz="2000" dirty="0">
                <a:solidFill>
                  <a:schemeClr val="bg1"/>
                </a:solidFill>
              </a:rPr>
              <a:t> can </a:t>
            </a:r>
            <a:r>
              <a:rPr lang="fr-FR" sz="2000" dirty="0" err="1">
                <a:solidFill>
                  <a:schemeClr val="bg1"/>
                </a:solidFill>
              </a:rPr>
              <a:t>be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carried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under</a:t>
            </a:r>
            <a:r>
              <a:rPr lang="fr-FR" sz="2000" dirty="0">
                <a:solidFill>
                  <a:schemeClr val="bg1"/>
                </a:solidFill>
              </a:rPr>
              <a:t> Anaconda/</a:t>
            </a:r>
            <a:r>
              <a:rPr lang="fr-FR" sz="2000" dirty="0" err="1">
                <a:solidFill>
                  <a:schemeClr val="bg1"/>
                </a:solidFill>
              </a:rPr>
              <a:t>Spyder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with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same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layout</a:t>
            </a:r>
            <a:r>
              <a:rPr lang="fr-FR" sz="2000" dirty="0">
                <a:solidFill>
                  <a:schemeClr val="bg1"/>
                </a:solidFill>
              </a:rPr>
              <a:t> as Matlab:</a:t>
            </a: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F7BDAF9-0698-42AE-8C31-F61A2CBCCF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00" y="1334963"/>
            <a:ext cx="10466009" cy="5613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6556BC3-8C55-4885-9B08-A43A61AB6DED}"/>
              </a:ext>
            </a:extLst>
          </p:cNvPr>
          <p:cNvSpPr/>
          <p:nvPr/>
        </p:nvSpPr>
        <p:spPr>
          <a:xfrm>
            <a:off x="474351" y="1743960"/>
            <a:ext cx="1844643" cy="38827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EEB5A46-4F23-4EF7-8513-EBA67A27022B}"/>
              </a:ext>
            </a:extLst>
          </p:cNvPr>
          <p:cNvSpPr txBox="1"/>
          <p:nvPr/>
        </p:nvSpPr>
        <p:spPr>
          <a:xfrm>
            <a:off x="731733" y="1743960"/>
            <a:ext cx="1599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Files &amp; folders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8F1B89-381B-4F8E-84B5-33CE850086AF}"/>
              </a:ext>
            </a:extLst>
          </p:cNvPr>
          <p:cNvSpPr txBox="1"/>
          <p:nvPr/>
        </p:nvSpPr>
        <p:spPr>
          <a:xfrm>
            <a:off x="6763968" y="4290773"/>
            <a:ext cx="1309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Plot viewer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A62FF2A-6225-48EF-9650-B5B05DF930B9}"/>
              </a:ext>
            </a:extLst>
          </p:cNvPr>
          <p:cNvSpPr/>
          <p:nvPr/>
        </p:nvSpPr>
        <p:spPr>
          <a:xfrm>
            <a:off x="6738044" y="1923068"/>
            <a:ext cx="3424051" cy="27370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B5D188F-1E5B-43CC-BB68-34E4710E3B7D}"/>
              </a:ext>
            </a:extLst>
          </p:cNvPr>
          <p:cNvCxnSpPr>
            <a:cxnSpLocks/>
          </p:cNvCxnSpPr>
          <p:nvPr/>
        </p:nvCxnSpPr>
        <p:spPr>
          <a:xfrm flipH="1">
            <a:off x="8741659" y="3694685"/>
            <a:ext cx="1894787" cy="898810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A0EB9479-0470-49E5-8C81-BC1CAE1E78C5}"/>
              </a:ext>
            </a:extLst>
          </p:cNvPr>
          <p:cNvSpPr/>
          <p:nvPr/>
        </p:nvSpPr>
        <p:spPr>
          <a:xfrm>
            <a:off x="6713080" y="4953554"/>
            <a:ext cx="4215129" cy="161787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C4138E7-E368-4A5E-8716-A87C9A761817}"/>
              </a:ext>
            </a:extLst>
          </p:cNvPr>
          <p:cNvSpPr txBox="1"/>
          <p:nvPr/>
        </p:nvSpPr>
        <p:spPr>
          <a:xfrm>
            <a:off x="10649945" y="3500680"/>
            <a:ext cx="1038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Variable</a:t>
            </a:r>
            <a:br>
              <a:rPr lang="en-GB" dirty="0">
                <a:solidFill>
                  <a:srgbClr val="FF0000"/>
                </a:solidFill>
              </a:rPr>
            </a:br>
            <a:r>
              <a:rPr lang="en-GB" dirty="0">
                <a:solidFill>
                  <a:srgbClr val="FF0000"/>
                </a:solidFill>
              </a:rPr>
              <a:t>Explorer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F6F2EA-9D3D-4BC5-98AF-F2E37E726E9F}"/>
              </a:ext>
            </a:extLst>
          </p:cNvPr>
          <p:cNvSpPr txBox="1"/>
          <p:nvPr/>
        </p:nvSpPr>
        <p:spPr>
          <a:xfrm>
            <a:off x="6721128" y="6154181"/>
            <a:ext cx="715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Help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438974-314B-4FF8-92D0-B0308C4B103E}"/>
              </a:ext>
            </a:extLst>
          </p:cNvPr>
          <p:cNvSpPr/>
          <p:nvPr/>
        </p:nvSpPr>
        <p:spPr>
          <a:xfrm>
            <a:off x="2671687" y="2187513"/>
            <a:ext cx="3861088" cy="9798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C1D2F08-BD46-4AFA-B498-86586DC65369}"/>
              </a:ext>
            </a:extLst>
          </p:cNvPr>
          <p:cNvSpPr txBox="1"/>
          <p:nvPr/>
        </p:nvSpPr>
        <p:spPr>
          <a:xfrm>
            <a:off x="3821391" y="2407064"/>
            <a:ext cx="20442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FF0000"/>
                </a:solidFill>
              </a:rPr>
              <a:t>Scripting/library loading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136EB72-31B6-4308-BB23-CDD131480F43}"/>
              </a:ext>
            </a:extLst>
          </p:cNvPr>
          <p:cNvSpPr/>
          <p:nvPr/>
        </p:nvSpPr>
        <p:spPr>
          <a:xfrm>
            <a:off x="2655570" y="3174248"/>
            <a:ext cx="3861088" cy="199164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CC9A46B-F435-47FE-9744-3EDB6DF75201}"/>
              </a:ext>
            </a:extLst>
          </p:cNvPr>
          <p:cNvSpPr txBox="1"/>
          <p:nvPr/>
        </p:nvSpPr>
        <p:spPr>
          <a:xfrm>
            <a:off x="3752602" y="3246738"/>
            <a:ext cx="26995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dirty="0">
                <a:solidFill>
                  <a:srgbClr val="FF0000"/>
                </a:solidFill>
              </a:rPr>
              <a:t>Scripting:</a:t>
            </a:r>
            <a:br>
              <a:rPr lang="en-GB" sz="1400" dirty="0">
                <a:solidFill>
                  <a:srgbClr val="FF0000"/>
                </a:solidFill>
              </a:rPr>
            </a:br>
            <a:r>
              <a:rPr lang="en-GB" sz="1400" dirty="0">
                <a:solidFill>
                  <a:srgbClr val="FF0000"/>
                </a:solidFill>
              </a:rPr>
              <a:t>stator + slot + winding definition</a:t>
            </a:r>
            <a:br>
              <a:rPr lang="en-GB" sz="1400" dirty="0">
                <a:solidFill>
                  <a:srgbClr val="FF0000"/>
                </a:solidFill>
              </a:rPr>
            </a:br>
            <a:r>
              <a:rPr lang="en-GB" sz="1400" dirty="0">
                <a:solidFill>
                  <a:srgbClr val="FF0000"/>
                </a:solidFill>
              </a:rPr>
              <a:t>method call to plot MMF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04BCEF9-8393-4CEF-A7A7-44893CDC2D53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15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30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9" grpId="0" animBg="1"/>
      <p:bldP spid="13" grpId="0" animBg="1"/>
      <p:bldP spid="14" grpId="0"/>
      <p:bldP spid="15" grpId="0"/>
      <p:bldP spid="17" grpId="0" animBg="1"/>
      <p:bldP spid="19" grpId="0"/>
      <p:bldP spid="21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-1" y="386827"/>
            <a:ext cx="10539167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“User Friendly” - SCRIPTING AND POST PROCESSING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D52C847-C43A-4DDD-8F4D-8D56183DD22A}"/>
              </a:ext>
            </a:extLst>
          </p:cNvPr>
          <p:cNvSpPr/>
          <p:nvPr/>
        </p:nvSpPr>
        <p:spPr>
          <a:xfrm>
            <a:off x="474351" y="978584"/>
            <a:ext cx="465056" cy="357413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0</a:t>
            </a:r>
          </a:p>
        </p:txBody>
      </p:sp>
      <p:sp>
        <p:nvSpPr>
          <p:cNvPr id="18" name="Sous-titre 2">
            <a:extLst>
              <a:ext uri="{FF2B5EF4-FFF2-40B4-BE49-F238E27FC236}">
                <a16:creationId xmlns:a16="http://schemas.microsoft.com/office/drawing/2014/main" id="{9A36BE09-7875-491F-9BE1-9724AC1BB774}"/>
              </a:ext>
            </a:extLst>
          </p:cNvPr>
          <p:cNvSpPr txBox="1">
            <a:spLocks/>
          </p:cNvSpPr>
          <p:nvPr/>
        </p:nvSpPr>
        <p:spPr>
          <a:xfrm>
            <a:off x="587363" y="1038358"/>
            <a:ext cx="11255449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chemeClr val="bg1"/>
                </a:solidFill>
              </a:rPr>
              <a:t>pyleecan</a:t>
            </a:r>
            <a:r>
              <a:rPr lang="fr-FR" sz="2000" dirty="0">
                <a:solidFill>
                  <a:schemeClr val="bg1"/>
                </a:solidFill>
              </a:rPr>
              <a:t> imports </a:t>
            </a:r>
            <a:r>
              <a:rPr lang="fr-FR" sz="2000" dirty="0" err="1">
                <a:solidFill>
                  <a:schemeClr val="bg1"/>
                </a:solidFill>
              </a:rPr>
              <a:t>SciDataTool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features</a:t>
            </a:r>
            <a:r>
              <a:rPr lang="fr-FR" sz="2000" dirty="0">
                <a:solidFill>
                  <a:schemeClr val="bg1"/>
                </a:solidFill>
              </a:rPr>
              <a:t> to post process &amp; </a:t>
            </a:r>
            <a:r>
              <a:rPr lang="fr-FR" sz="2000" dirty="0" err="1">
                <a:solidFill>
                  <a:schemeClr val="bg1"/>
                </a:solidFill>
              </a:rPr>
              <a:t>visualize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scientific</a:t>
            </a:r>
            <a:r>
              <a:rPr lang="fr-FR" sz="2000" dirty="0">
                <a:solidFill>
                  <a:schemeClr val="bg1"/>
                </a:solidFill>
              </a:rPr>
              <a:t> data in </a:t>
            </a:r>
            <a:r>
              <a:rPr lang="fr-FR" sz="2000" dirty="0" err="1">
                <a:solidFill>
                  <a:schemeClr val="bg1"/>
                </a:solidFill>
              </a:rPr>
              <a:t>space</a:t>
            </a:r>
            <a:r>
              <a:rPr lang="fr-FR" sz="2000" dirty="0">
                <a:solidFill>
                  <a:schemeClr val="bg1"/>
                </a:solidFill>
              </a:rPr>
              <a:t> and time/</a:t>
            </a:r>
            <a:r>
              <a:rPr lang="fr-FR" sz="2000" dirty="0" err="1">
                <a:solidFill>
                  <a:schemeClr val="bg1"/>
                </a:solidFill>
              </a:rPr>
              <a:t>frequency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domain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B0C14D5D-CEA6-4664-AF62-BF72CAA77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11" y="1937023"/>
            <a:ext cx="5366751" cy="268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373072AA-B316-4E0C-AB38-88103F7CA6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812" y="4703969"/>
            <a:ext cx="3342243" cy="167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93EF43DD-2A48-4D81-B60F-BED209B547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06" y="4588143"/>
            <a:ext cx="3534806" cy="176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3135EFA0-CCB5-426D-8DA4-42B0D5A261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8213" y="2140031"/>
            <a:ext cx="4928648" cy="246432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0A2B8D9-9F7A-4351-A79A-4DA102EFA61D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16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180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“Optimization”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587363" y="1041984"/>
            <a:ext cx="5617494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 err="1">
                <a:solidFill>
                  <a:schemeClr val="bg1"/>
                </a:solidFill>
              </a:rPr>
              <a:t>Optimization</a:t>
            </a:r>
            <a:r>
              <a:rPr lang="fr-FR" sz="1800" dirty="0">
                <a:solidFill>
                  <a:schemeClr val="bg1"/>
                </a:solidFill>
              </a:rPr>
              <a:t> module: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/>
                </a:solidFill>
              </a:rPr>
              <a:t>- Multi-objective </a:t>
            </a:r>
            <a:r>
              <a:rPr lang="fr-FR" sz="1800" dirty="0" err="1">
                <a:solidFill>
                  <a:schemeClr val="bg1"/>
                </a:solidFill>
              </a:rPr>
              <a:t>problem</a:t>
            </a:r>
            <a:r>
              <a:rPr lang="fr-FR" sz="1800" dirty="0">
                <a:solidFill>
                  <a:schemeClr val="bg1"/>
                </a:solidFill>
              </a:rPr>
              <a:t> </a:t>
            </a:r>
            <a:r>
              <a:rPr lang="fr-FR" sz="1800" dirty="0" err="1">
                <a:solidFill>
                  <a:schemeClr val="bg1"/>
                </a:solidFill>
              </a:rPr>
              <a:t>under</a:t>
            </a:r>
            <a:r>
              <a:rPr lang="fr-FR" sz="1800" dirty="0">
                <a:solidFill>
                  <a:schemeClr val="bg1"/>
                </a:solidFill>
              </a:rPr>
              <a:t> </a:t>
            </a:r>
            <a:r>
              <a:rPr lang="fr-FR" sz="1800" dirty="0" err="1">
                <a:solidFill>
                  <a:schemeClr val="bg1"/>
                </a:solidFill>
              </a:rPr>
              <a:t>constraints</a:t>
            </a:r>
            <a:endParaRPr lang="fr-FR" sz="1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/>
                </a:solidFill>
              </a:rPr>
              <a:t>- </a:t>
            </a:r>
            <a:r>
              <a:rPr lang="fr-FR" sz="1800" dirty="0" err="1">
                <a:solidFill>
                  <a:schemeClr val="bg1"/>
                </a:solidFill>
              </a:rPr>
              <a:t>Discrete</a:t>
            </a:r>
            <a:r>
              <a:rPr lang="fr-FR" sz="1800" dirty="0">
                <a:solidFill>
                  <a:schemeClr val="bg1"/>
                </a:solidFill>
              </a:rPr>
              <a:t> and </a:t>
            </a:r>
            <a:r>
              <a:rPr lang="fr-FR" sz="1800" dirty="0" err="1">
                <a:solidFill>
                  <a:schemeClr val="bg1"/>
                </a:solidFill>
              </a:rPr>
              <a:t>continuous</a:t>
            </a:r>
            <a:r>
              <a:rPr lang="fr-FR" sz="1800" dirty="0">
                <a:solidFill>
                  <a:schemeClr val="bg1"/>
                </a:solidFill>
              </a:rPr>
              <a:t> design </a:t>
            </a:r>
            <a:r>
              <a:rPr lang="fr-FR" sz="1800" dirty="0" err="1">
                <a:solidFill>
                  <a:schemeClr val="bg1"/>
                </a:solidFill>
              </a:rPr>
              <a:t>space</a:t>
            </a:r>
            <a:r>
              <a:rPr lang="fr-FR" sz="1800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>
                <a:solidFill>
                  <a:schemeClr val="bg1"/>
                </a:solidFill>
              </a:rPr>
              <a:t>- NSGA-II </a:t>
            </a:r>
            <a:r>
              <a:rPr lang="fr-FR" sz="1800" dirty="0" err="1">
                <a:solidFill>
                  <a:schemeClr val="bg1"/>
                </a:solidFill>
              </a:rPr>
              <a:t>genetic</a:t>
            </a:r>
            <a:r>
              <a:rPr lang="fr-FR" sz="1800" dirty="0">
                <a:solidFill>
                  <a:schemeClr val="bg1"/>
                </a:solidFill>
              </a:rPr>
              <a:t> </a:t>
            </a:r>
            <a:r>
              <a:rPr lang="fr-FR" sz="1800" dirty="0" err="1">
                <a:solidFill>
                  <a:schemeClr val="bg1"/>
                </a:solidFill>
              </a:rPr>
              <a:t>algorithm</a:t>
            </a:r>
            <a:endParaRPr lang="fr-FR" sz="1800" dirty="0">
              <a:solidFill>
                <a:schemeClr val="bg1"/>
              </a:solidFill>
            </a:endParaRPr>
          </a:p>
          <a:p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8" name="Image 7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3362B29-B017-4706-90F2-EB0414F04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054" y="2768002"/>
            <a:ext cx="7837891" cy="3483507"/>
          </a:xfrm>
          <a:prstGeom prst="rect">
            <a:avLst/>
          </a:prstGeom>
        </p:spPr>
      </p:pic>
      <p:sp>
        <p:nvSpPr>
          <p:cNvPr id="10" name="Sous-titre 2">
            <a:extLst>
              <a:ext uri="{FF2B5EF4-FFF2-40B4-BE49-F238E27FC236}">
                <a16:creationId xmlns:a16="http://schemas.microsoft.com/office/drawing/2014/main" id="{037D244B-C4C1-4859-A567-1366018BFB11}"/>
              </a:ext>
            </a:extLst>
          </p:cNvPr>
          <p:cNvSpPr txBox="1">
            <a:spLocks/>
          </p:cNvSpPr>
          <p:nvPr/>
        </p:nvSpPr>
        <p:spPr>
          <a:xfrm>
            <a:off x="6272816" y="1017892"/>
            <a:ext cx="5617494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 dirty="0">
                <a:solidFill>
                  <a:schemeClr val="bg1"/>
                </a:solidFill>
              </a:rPr>
              <a:t>Example :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 err="1">
                <a:solidFill>
                  <a:schemeClr val="bg1"/>
                </a:solidFill>
              </a:rPr>
              <a:t>Vary</a:t>
            </a:r>
            <a:r>
              <a:rPr lang="fr-FR" sz="1800" dirty="0">
                <a:solidFill>
                  <a:schemeClr val="bg1"/>
                </a:solidFill>
              </a:rPr>
              <a:t> slot </a:t>
            </a:r>
            <a:r>
              <a:rPr lang="fr-FR" sz="1800" dirty="0" err="1">
                <a:solidFill>
                  <a:schemeClr val="bg1"/>
                </a:solidFill>
              </a:rPr>
              <a:t>opening</a:t>
            </a:r>
            <a:r>
              <a:rPr lang="fr-FR" sz="1800" dirty="0">
                <a:solidFill>
                  <a:schemeClr val="bg1"/>
                </a:solidFill>
              </a:rPr>
              <a:t> </a:t>
            </a:r>
            <a:r>
              <a:rPr lang="fr-FR" sz="1800" dirty="0" err="1">
                <a:solidFill>
                  <a:schemeClr val="bg1"/>
                </a:solidFill>
              </a:rPr>
              <a:t>width</a:t>
            </a:r>
            <a:r>
              <a:rPr lang="fr-FR" sz="1800" dirty="0">
                <a:solidFill>
                  <a:schemeClr val="bg1"/>
                </a:solidFill>
              </a:rPr>
              <a:t> and magnet </a:t>
            </a:r>
            <a:r>
              <a:rPr lang="fr-FR" sz="1800" dirty="0" err="1">
                <a:solidFill>
                  <a:schemeClr val="bg1"/>
                </a:solidFill>
              </a:rPr>
              <a:t>width</a:t>
            </a:r>
            <a:endParaRPr lang="fr-FR" sz="1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1800" dirty="0" err="1">
                <a:solidFill>
                  <a:schemeClr val="bg1"/>
                </a:solidFill>
              </a:rPr>
              <a:t>Maximize</a:t>
            </a:r>
            <a:r>
              <a:rPr lang="fr-FR" sz="1800" dirty="0">
                <a:solidFill>
                  <a:schemeClr val="bg1"/>
                </a:solidFill>
              </a:rPr>
              <a:t> </a:t>
            </a:r>
            <a:r>
              <a:rPr lang="fr-FR" sz="1800" dirty="0" err="1">
                <a:solidFill>
                  <a:schemeClr val="bg1"/>
                </a:solidFill>
              </a:rPr>
              <a:t>average</a:t>
            </a:r>
            <a:r>
              <a:rPr lang="fr-FR" sz="1800" dirty="0">
                <a:solidFill>
                  <a:schemeClr val="bg1"/>
                </a:solidFill>
              </a:rPr>
              <a:t> torque and </a:t>
            </a:r>
            <a:r>
              <a:rPr lang="fr-FR" sz="1800" dirty="0" err="1">
                <a:solidFill>
                  <a:schemeClr val="bg1"/>
                </a:solidFill>
              </a:rPr>
              <a:t>minimize</a:t>
            </a:r>
            <a:r>
              <a:rPr lang="fr-FR" sz="1800" dirty="0">
                <a:solidFill>
                  <a:schemeClr val="bg1"/>
                </a:solidFill>
              </a:rPr>
              <a:t> torque </a:t>
            </a:r>
            <a:r>
              <a:rPr lang="fr-FR" sz="1800" dirty="0" err="1">
                <a:solidFill>
                  <a:schemeClr val="bg1"/>
                </a:solidFill>
              </a:rPr>
              <a:t>ripple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54CA208-BFD2-45D1-AAEE-E36131EC837A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17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59057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 &amp; ENERGY-EFFICIENCY 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587363" y="1192904"/>
            <a:ext cx="11255449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chemeClr val="bg1"/>
                </a:solidFill>
              </a:rPr>
              <a:t>Pyleecan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project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is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backed</a:t>
            </a:r>
            <a:r>
              <a:rPr lang="fr-FR" sz="2000" dirty="0">
                <a:solidFill>
                  <a:schemeClr val="bg1"/>
                </a:solidFill>
              </a:rPr>
              <a:t> by a </a:t>
            </a:r>
            <a:r>
              <a:rPr lang="fr-FR" sz="2000" b="1" dirty="0">
                <a:solidFill>
                  <a:schemeClr val="bg1"/>
                </a:solidFill>
              </a:rPr>
              <a:t>non-profit association </a:t>
            </a:r>
            <a:r>
              <a:rPr lang="fr-FR" sz="2000" b="1" dirty="0" err="1">
                <a:solidFill>
                  <a:schemeClr val="bg1"/>
                </a:solidFill>
              </a:rPr>
              <a:t>called</a:t>
            </a:r>
            <a:r>
              <a:rPr lang="fr-FR" sz="2000" b="1" dirty="0">
                <a:solidFill>
                  <a:schemeClr val="bg1"/>
                </a:solidFill>
              </a:rPr>
              <a:t> Green Forge Coop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fr-FR" sz="2000" dirty="0" err="1">
                <a:solidFill>
                  <a:schemeClr val="bg1"/>
                </a:solidFill>
              </a:rPr>
              <a:t>Ethical</a:t>
            </a:r>
            <a:r>
              <a:rPr lang="fr-FR" sz="2000" dirty="0">
                <a:solidFill>
                  <a:schemeClr val="bg1"/>
                </a:solidFill>
              </a:rPr>
              <a:t> chart:</a:t>
            </a:r>
            <a:r>
              <a:rPr lang="fr-FR" sz="2000" b="1" i="1" dirty="0">
                <a:solidFill>
                  <a:schemeClr val="bg1"/>
                </a:solidFill>
              </a:rPr>
              <a:t> </a:t>
            </a:r>
            <a:r>
              <a:rPr lang="en-GB" sz="2000" b="1" i="1" dirty="0">
                <a:solidFill>
                  <a:schemeClr val="bg1"/>
                </a:solidFill>
              </a:rPr>
              <a:t>a catalyst for research in electrical machines applied to sustainable mobility and energy production, towards more efficient, environmental-friendly electrical drives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GB" sz="2000" b="1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bg1"/>
                </a:solidFill>
              </a:rPr>
              <a:t>Sub-optimized</a:t>
            </a:r>
            <a:r>
              <a:rPr lang="en-GB" sz="2000" dirty="0">
                <a:solidFill>
                  <a:schemeClr val="bg1"/>
                </a:solidFill>
              </a:rPr>
              <a:t> electric motors are still put in production due to </a:t>
            </a:r>
            <a:r>
              <a:rPr lang="en-GB" sz="2000" b="1" dirty="0">
                <a:solidFill>
                  <a:schemeClr val="bg1"/>
                </a:solidFill>
              </a:rPr>
              <a:t>high cost of commercial FEA software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bg1"/>
                </a:solidFill>
              </a:rPr>
              <a:t>Loss modelling </a:t>
            </a:r>
            <a:r>
              <a:rPr lang="en-GB" sz="2000" dirty="0">
                <a:solidFill>
                  <a:schemeClr val="bg1"/>
                </a:solidFill>
              </a:rPr>
              <a:t>is an active research field (e.g. impact of manufacturing on lamination eddy current losses, impact of space harmonics on magnet losses, proximity effects)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Although automotive driving cycles are standardized, loss computing methods are not made public and </a:t>
            </a:r>
            <a:r>
              <a:rPr lang="en-GB" sz="2000" b="1" dirty="0">
                <a:solidFill>
                  <a:schemeClr val="bg1"/>
                </a:solidFill>
              </a:rPr>
              <a:t>far from reproducible science </a:t>
            </a:r>
          </a:p>
          <a:p>
            <a:pPr>
              <a:buClr>
                <a:schemeClr val="bg1"/>
              </a:buClr>
            </a:pPr>
            <a:endParaRPr lang="en-GB" sz="2000" b="1" dirty="0">
              <a:solidFill>
                <a:schemeClr val="bg1"/>
              </a:solidFill>
            </a:endParaRPr>
          </a:p>
          <a:p>
            <a:pPr>
              <a:buClr>
                <a:schemeClr val="bg1"/>
              </a:buClr>
            </a:pPr>
            <a:r>
              <a:rPr lang="en-GB" sz="2000" b="1" dirty="0">
                <a:solidFill>
                  <a:schemeClr val="bg1"/>
                </a:solidFill>
              </a:rPr>
              <a:t>-&gt; there is a strong need of an open source modelling &amp; simulation framework for energy-efficient electrical machines and drives 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3A8CA0D-4793-4018-8384-175FC0E444E2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18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862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 &amp; ENERGY-EFFICIENCY 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587363" y="1192904"/>
            <a:ext cx="11255449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Need to implement </a:t>
            </a:r>
            <a:r>
              <a:rPr lang="en-GB" sz="2000" b="1" dirty="0">
                <a:solidFill>
                  <a:schemeClr val="bg1"/>
                </a:solidFill>
              </a:rPr>
              <a:t>state of the art loss models </a:t>
            </a:r>
            <a:r>
              <a:rPr lang="en-GB" sz="2000" dirty="0">
                <a:solidFill>
                  <a:schemeClr val="bg1"/>
                </a:solidFill>
              </a:rPr>
              <a:t>with laboratories:</a:t>
            </a:r>
          </a:p>
          <a:p>
            <a:pPr>
              <a:buClr>
                <a:schemeClr val="bg1"/>
              </a:buClr>
            </a:pPr>
            <a:r>
              <a:rPr lang="en-GB" sz="2000" dirty="0">
                <a:solidFill>
                  <a:schemeClr val="bg1"/>
                </a:solidFill>
              </a:rPr>
              <a:t>    - winding copper losses (proximity effects, skin effect, PWM time harmonics)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    - lamination iron losses (eddy current, hysteresis losses, etc)</a:t>
            </a:r>
            <a:br>
              <a:rPr lang="en-GB" sz="2000" dirty="0">
                <a:solidFill>
                  <a:schemeClr val="bg1"/>
                </a:solidFill>
              </a:rPr>
            </a:br>
            <a:r>
              <a:rPr lang="en-GB" sz="2000" dirty="0">
                <a:solidFill>
                  <a:schemeClr val="bg1"/>
                </a:solidFill>
              </a:rPr>
              <a:t>    - magnet losses (effects of segmentation, space harmonics)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 err="1">
                <a:solidFill>
                  <a:schemeClr val="bg1"/>
                </a:solidFill>
              </a:rPr>
              <a:t>Pyleecan</a:t>
            </a:r>
            <a:r>
              <a:rPr lang="en-GB" sz="2000" dirty="0">
                <a:solidFill>
                  <a:schemeClr val="bg1"/>
                </a:solidFill>
              </a:rPr>
              <a:t> naturally allows to include</a:t>
            </a:r>
            <a:r>
              <a:rPr lang="en-GB" sz="2000" b="1" dirty="0">
                <a:solidFill>
                  <a:schemeClr val="bg1"/>
                </a:solidFill>
              </a:rPr>
              <a:t> different granularity models </a:t>
            </a:r>
            <a:r>
              <a:rPr lang="en-GB" sz="2000" dirty="0">
                <a:solidFill>
                  <a:schemeClr val="bg1"/>
                </a:solidFill>
              </a:rPr>
              <a:t>(analytical, semi-analytic, numeric)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Automated coupling with FEMM allows to gather all flux density values in lamination, magnets etc…</a:t>
            </a:r>
            <a:br>
              <a:rPr lang="fr-FR" sz="2000" b="1" dirty="0">
                <a:solidFill>
                  <a:schemeClr val="bg1"/>
                </a:solidFill>
              </a:rPr>
            </a:br>
            <a:r>
              <a:rPr lang="fr-FR" sz="2000" b="1" dirty="0">
                <a:solidFill>
                  <a:schemeClr val="bg1"/>
                </a:solidFill>
              </a:rPr>
              <a:t> </a:t>
            </a:r>
            <a:endParaRPr lang="en-GB" sz="2000" dirty="0">
              <a:solidFill>
                <a:schemeClr val="bg1"/>
              </a:solidFill>
            </a:endParaRPr>
          </a:p>
        </p:txBody>
      </p:sp>
      <p:pic>
        <p:nvPicPr>
          <p:cNvPr id="6" name="Image 21">
            <a:extLst>
              <a:ext uri="{FF2B5EF4-FFF2-40B4-BE49-F238E27FC236}">
                <a16:creationId xmlns:a16="http://schemas.microsoft.com/office/drawing/2014/main" id="{7FBFDF55-DADB-4BDC-8E6B-956B2F82A4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793" y="4396383"/>
            <a:ext cx="3195208" cy="164551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873D2F5-7101-495F-832C-4886E18A1C4E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19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80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>
            <a:extLst>
              <a:ext uri="{FF2B5EF4-FFF2-40B4-BE49-F238E27FC236}">
                <a16:creationId xmlns:a16="http://schemas.microsoft.com/office/drawing/2014/main" id="{062F42C5-1719-4F96-A53F-2478B8D0CDB4}"/>
              </a:ext>
            </a:extLst>
          </p:cNvPr>
          <p:cNvSpPr/>
          <p:nvPr/>
        </p:nvSpPr>
        <p:spPr>
          <a:xfrm>
            <a:off x="215187" y="1017892"/>
            <a:ext cx="11761626" cy="445743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r>
              <a:rPr lang="en-US" sz="2800" b="1" u="sng" spc="55" dirty="0">
                <a:solidFill>
                  <a:srgbClr val="000000"/>
                </a:solidFill>
                <a:latin typeface="Now"/>
              </a:rPr>
              <a:t>1: </a:t>
            </a:r>
            <a:r>
              <a:rPr lang="en-US" sz="2800" b="1" u="sng" strike="noStrike" spc="55" dirty="0">
                <a:solidFill>
                  <a:srgbClr val="000000"/>
                </a:solidFill>
                <a:latin typeface="Now"/>
              </a:rPr>
              <a:t>How to use </a:t>
            </a:r>
            <a:r>
              <a:rPr lang="en-US" sz="2800" b="1" u="sng" strike="noStrike" spc="55" dirty="0" err="1">
                <a:solidFill>
                  <a:srgbClr val="000000"/>
                </a:solidFill>
                <a:latin typeface="Now"/>
              </a:rPr>
              <a:t>pyleecan</a:t>
            </a:r>
            <a:r>
              <a:rPr lang="en-US" sz="2800" b="1" u="sng" strike="noStrike" spc="55" dirty="0">
                <a:solidFill>
                  <a:srgbClr val="000000"/>
                </a:solidFill>
                <a:latin typeface="Now"/>
              </a:rPr>
              <a:t> </a:t>
            </a:r>
            <a:r>
              <a:rPr lang="en-US" sz="2800" b="0" strike="noStrike" spc="55" dirty="0">
                <a:solidFill>
                  <a:srgbClr val="000000"/>
                </a:solidFill>
                <a:latin typeface="Now"/>
              </a:rPr>
              <a:t>(</a:t>
            </a:r>
            <a:r>
              <a:rPr lang="en-US" sz="2800" spc="55" dirty="0" err="1">
                <a:solidFill>
                  <a:srgbClr val="000000"/>
                </a:solidFill>
                <a:latin typeface="Now"/>
              </a:rPr>
              <a:t>p</a:t>
            </a:r>
            <a:r>
              <a:rPr lang="en-US" sz="2800" b="0" strike="noStrike" spc="55" dirty="0" err="1">
                <a:solidFill>
                  <a:srgbClr val="000000"/>
                </a:solidFill>
                <a:latin typeface="Now"/>
              </a:rPr>
              <a:t>yleecan</a:t>
            </a:r>
            <a:r>
              <a:rPr lang="en-US" sz="2800" spc="55" dirty="0">
                <a:solidFill>
                  <a:srgbClr val="000000"/>
                </a:solidFill>
                <a:latin typeface="Now"/>
              </a:rPr>
              <a:t> b</a:t>
            </a:r>
            <a:r>
              <a:rPr lang="en-US" sz="2800" b="0" strike="noStrike" spc="55" dirty="0">
                <a:solidFill>
                  <a:srgbClr val="000000"/>
                </a:solidFill>
                <a:latin typeface="Now"/>
              </a:rPr>
              <a:t>asics, FEMM, GUI)</a:t>
            </a: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r>
              <a:rPr lang="en-US" sz="2800" b="1" strike="noStrike" spc="55" dirty="0">
                <a:solidFill>
                  <a:srgbClr val="000000"/>
                </a:solidFill>
                <a:latin typeface="Now"/>
              </a:rPr>
              <a:t>Friday 16 Oct 15:00-17:00 (GMT+2) </a:t>
            </a: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endParaRPr lang="en-US" sz="2800" b="0" strike="noStrike" spc="-1" dirty="0">
              <a:latin typeface="Now"/>
            </a:endParaRP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r>
              <a:rPr lang="en-US" sz="2800" b="1" u="sng" spc="55" dirty="0">
                <a:solidFill>
                  <a:srgbClr val="000000"/>
                </a:solidFill>
                <a:latin typeface="Now"/>
              </a:rPr>
              <a:t>2: </a:t>
            </a:r>
            <a:r>
              <a:rPr lang="en-US" sz="2800" b="1" u="sng" strike="noStrike" spc="55" dirty="0">
                <a:solidFill>
                  <a:srgbClr val="000000"/>
                </a:solidFill>
                <a:latin typeface="Now"/>
              </a:rPr>
              <a:t>How to use </a:t>
            </a:r>
            <a:r>
              <a:rPr lang="en-US" sz="2800" b="1" u="sng" strike="noStrike" spc="55" dirty="0" err="1">
                <a:solidFill>
                  <a:srgbClr val="000000"/>
                </a:solidFill>
                <a:latin typeface="Now"/>
              </a:rPr>
              <a:t>pyleecan</a:t>
            </a:r>
            <a:r>
              <a:rPr lang="en-US" sz="2800" b="1" u="sng" strike="noStrike" spc="55" dirty="0">
                <a:solidFill>
                  <a:srgbClr val="000000"/>
                </a:solidFill>
                <a:latin typeface="Now"/>
              </a:rPr>
              <a:t> (advanced) </a:t>
            </a:r>
            <a:r>
              <a:rPr lang="en-US" sz="2800" b="0" strike="noStrike" spc="55" dirty="0">
                <a:solidFill>
                  <a:srgbClr val="000000"/>
                </a:solidFill>
                <a:latin typeface="Now"/>
              </a:rPr>
              <a:t>(Optimization, mesh, plot)</a:t>
            </a: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r>
              <a:rPr lang="en-US" sz="2800" b="1" strike="noStrike" spc="55" dirty="0">
                <a:solidFill>
                  <a:srgbClr val="000000"/>
                </a:solidFill>
                <a:latin typeface="Now"/>
              </a:rPr>
              <a:t>Friday 30 Oct 15:00-17:00 (GMT+1) </a:t>
            </a: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endParaRPr lang="en-US" sz="2800" b="0" strike="noStrike" spc="-1" dirty="0">
              <a:latin typeface="Now"/>
            </a:endParaRP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r>
              <a:rPr lang="en-US" sz="2800" b="1" u="sng" spc="55" dirty="0">
                <a:solidFill>
                  <a:srgbClr val="000000"/>
                </a:solidFill>
                <a:latin typeface="Now"/>
              </a:rPr>
              <a:t>3: </a:t>
            </a:r>
            <a:r>
              <a:rPr lang="en-US" sz="2800" b="1" u="sng" strike="noStrike" spc="55" dirty="0">
                <a:solidFill>
                  <a:srgbClr val="000000"/>
                </a:solidFill>
                <a:latin typeface="Now"/>
              </a:rPr>
              <a:t>How to contribute to </a:t>
            </a:r>
            <a:r>
              <a:rPr lang="en-US" sz="2800" b="1" u="sng" strike="noStrike" spc="55" dirty="0" err="1">
                <a:solidFill>
                  <a:srgbClr val="000000"/>
                </a:solidFill>
                <a:latin typeface="Now"/>
              </a:rPr>
              <a:t>pyleecan</a:t>
            </a:r>
            <a:r>
              <a:rPr lang="en-US" sz="2800" b="1" u="sng" strike="noStrike" spc="55" dirty="0">
                <a:solidFill>
                  <a:srgbClr val="000000"/>
                </a:solidFill>
                <a:latin typeface="Now"/>
              </a:rPr>
              <a:t> </a:t>
            </a:r>
            <a:r>
              <a:rPr lang="en-US" sz="2800" b="0" strike="noStrike" spc="55" dirty="0">
                <a:solidFill>
                  <a:srgbClr val="000000"/>
                </a:solidFill>
                <a:latin typeface="Now"/>
              </a:rPr>
              <a:t>(</a:t>
            </a:r>
            <a:r>
              <a:rPr lang="en-US" sz="2800" b="0" strike="noStrike" spc="55" dirty="0" err="1">
                <a:solidFill>
                  <a:srgbClr val="000000"/>
                </a:solidFill>
                <a:latin typeface="Now"/>
              </a:rPr>
              <a:t>Github</a:t>
            </a:r>
            <a:r>
              <a:rPr lang="en-US" sz="2800" b="0" strike="noStrike" spc="55" dirty="0">
                <a:solidFill>
                  <a:srgbClr val="000000"/>
                </a:solidFill>
                <a:latin typeface="Now"/>
              </a:rPr>
              <a:t>, OOP)</a:t>
            </a: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r>
              <a:rPr lang="en-US" sz="2800" b="1" strike="noStrike" spc="55" dirty="0">
                <a:solidFill>
                  <a:srgbClr val="000000"/>
                </a:solidFill>
                <a:latin typeface="Now"/>
              </a:rPr>
              <a:t>Friday 6 Nov 15:00-17:00 (GMT+1) </a:t>
            </a:r>
          </a:p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endParaRPr lang="en-US" sz="2400" b="1" spc="55" dirty="0">
              <a:solidFill>
                <a:srgbClr val="000000"/>
              </a:solidFill>
              <a:latin typeface="Now"/>
            </a:endParaRPr>
          </a:p>
        </p:txBody>
      </p:sp>
      <p:sp>
        <p:nvSpPr>
          <p:cNvPr id="7" name="Titre 7">
            <a:extLst>
              <a:ext uri="{FF2B5EF4-FFF2-40B4-BE49-F238E27FC236}">
                <a16:creationId xmlns:a16="http://schemas.microsoft.com/office/drawing/2014/main" id="{4C2523ED-254C-4C4D-8B7A-8A95DEEAF341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WEBINAR ORGANIZATION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4B01C4-371D-4E20-800D-08EB468A9D36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2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7885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WHY USING PYLEECAN </a:t>
            </a:r>
            <a:r>
              <a:rPr lang="en-GB" sz="2000" b="1" dirty="0" err="1">
                <a:solidFill>
                  <a:srgbClr val="0069A1"/>
                </a:solidFill>
              </a:rPr>
              <a:t>iN</a:t>
            </a:r>
            <a:r>
              <a:rPr lang="en-GB" sz="2000" b="1" dirty="0">
                <a:solidFill>
                  <a:srgbClr val="0069A1"/>
                </a:solidFill>
              </a:rPr>
              <a:t> your lab / R&amp;D DEPARTMENT?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19" name="Sous-titre 2">
            <a:extLst>
              <a:ext uri="{FF2B5EF4-FFF2-40B4-BE49-F238E27FC236}">
                <a16:creationId xmlns:a16="http://schemas.microsoft.com/office/drawing/2014/main" id="{5FEC5B6C-A034-4DEC-9428-EB1C7F970038}"/>
              </a:ext>
            </a:extLst>
          </p:cNvPr>
          <p:cNvSpPr txBox="1">
            <a:spLocks/>
          </p:cNvSpPr>
          <p:nvPr/>
        </p:nvSpPr>
        <p:spPr>
          <a:xfrm>
            <a:off x="587363" y="1192904"/>
            <a:ext cx="11255449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High </a:t>
            </a:r>
            <a:r>
              <a:rPr lang="en-GB" sz="2000" b="1" dirty="0" err="1">
                <a:solidFill>
                  <a:schemeClr val="bg1"/>
                </a:solidFill>
              </a:rPr>
              <a:t>modeling</a:t>
            </a:r>
            <a:r>
              <a:rPr lang="en-GB" sz="2000" b="1" dirty="0">
                <a:solidFill>
                  <a:schemeClr val="bg1"/>
                </a:solidFill>
              </a:rPr>
              <a:t> &amp; simulation flexibility</a:t>
            </a:r>
            <a:r>
              <a:rPr lang="en-GB" sz="2000" dirty="0">
                <a:solidFill>
                  <a:schemeClr val="bg1"/>
                </a:solidFill>
              </a:rPr>
              <a:t> to handle innovative topologies of e-machines and drives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Based on the </a:t>
            </a:r>
            <a:r>
              <a:rPr lang="en-GB" sz="2000" b="1" dirty="0">
                <a:solidFill>
                  <a:schemeClr val="bg1"/>
                </a:solidFill>
              </a:rPr>
              <a:t>mostly used scientific language Python </a:t>
            </a:r>
            <a:r>
              <a:rPr lang="en-GB" sz="2000" dirty="0">
                <a:solidFill>
                  <a:schemeClr val="bg1"/>
                </a:solidFill>
              </a:rPr>
              <a:t>with access to latest development in AI, optimization and big data analysis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Possibility to share scripts and development work among several laboratories and R&amp;D department for an </a:t>
            </a:r>
            <a:r>
              <a:rPr lang="en-GB" sz="2000" b="1" dirty="0">
                <a:solidFill>
                  <a:schemeClr val="bg1"/>
                </a:solidFill>
              </a:rPr>
              <a:t>improved knowledge management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bg1"/>
                </a:solidFill>
              </a:rPr>
              <a:t>Reliable software with open validation cases</a:t>
            </a:r>
            <a:r>
              <a:rPr lang="en-GB" sz="2000" dirty="0">
                <a:solidFill>
                  <a:schemeClr val="bg1"/>
                </a:solidFill>
              </a:rPr>
              <a:t>, active user community, detailed documentation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bg1"/>
                </a:solidFill>
              </a:rPr>
              <a:t>Easy post-processing and visualization </a:t>
            </a:r>
            <a:r>
              <a:rPr lang="en-GB" sz="2000" dirty="0">
                <a:solidFill>
                  <a:schemeClr val="bg1"/>
                </a:solidFill>
              </a:rPr>
              <a:t>of simulation results (</a:t>
            </a:r>
            <a:r>
              <a:rPr lang="en-GB" sz="2000" dirty="0" err="1">
                <a:solidFill>
                  <a:schemeClr val="bg1"/>
                </a:solidFill>
              </a:rPr>
              <a:t>SciDataTool</a:t>
            </a:r>
            <a:r>
              <a:rPr lang="en-GB" sz="2000" dirty="0">
                <a:solidFill>
                  <a:schemeClr val="bg1"/>
                </a:solidFill>
              </a:rPr>
              <a:t> &amp; Spyder IDE)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b="1" dirty="0">
                <a:solidFill>
                  <a:schemeClr val="bg1"/>
                </a:solidFill>
              </a:rPr>
              <a:t>Cost-competitive</a:t>
            </a:r>
            <a:r>
              <a:rPr lang="en-GB" sz="2000" dirty="0">
                <a:solidFill>
                  <a:schemeClr val="bg1"/>
                </a:solidFill>
              </a:rPr>
              <a:t> solution for </a:t>
            </a:r>
            <a:r>
              <a:rPr lang="en-GB" sz="2000" dirty="0" err="1">
                <a:solidFill>
                  <a:schemeClr val="bg1"/>
                </a:solidFill>
              </a:rPr>
              <a:t>multiphysic</a:t>
            </a:r>
            <a:r>
              <a:rPr lang="en-GB" sz="2000" dirty="0">
                <a:solidFill>
                  <a:schemeClr val="bg1"/>
                </a:solidFill>
              </a:rPr>
              <a:t> design optimization of electric machines &amp; drives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2000" dirty="0">
                <a:solidFill>
                  <a:schemeClr val="bg1"/>
                </a:solidFill>
              </a:rPr>
              <a:t>Boosts reproducible science for </a:t>
            </a:r>
            <a:r>
              <a:rPr lang="en-GB" sz="2000" b="1" dirty="0">
                <a:solidFill>
                  <a:schemeClr val="bg1"/>
                </a:solidFill>
              </a:rPr>
              <a:t>more efficient and reliable research work</a:t>
            </a:r>
          </a:p>
          <a:p>
            <a:pPr marL="342900" indent="-342900">
              <a:buClr>
                <a:schemeClr val="bg1"/>
              </a:buClr>
              <a:buFont typeface="Arial" panose="020B0604020202020204" pitchFamily="34" charset="0"/>
              <a:buChar char="•"/>
            </a:pP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008501-A460-45A4-97B2-BBD9789AF87B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20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41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CONCLUSIONS</a:t>
            </a:r>
            <a:endParaRPr lang="fr-FR" sz="2000" b="1" dirty="0">
              <a:solidFill>
                <a:srgbClr val="0069A1"/>
              </a:solidFill>
            </a:endParaRPr>
          </a:p>
        </p:txBody>
      </p:sp>
      <p:graphicFrame>
        <p:nvGraphicFramePr>
          <p:cNvPr id="23" name="Tableau 22">
            <a:extLst>
              <a:ext uri="{FF2B5EF4-FFF2-40B4-BE49-F238E27FC236}">
                <a16:creationId xmlns:a16="http://schemas.microsoft.com/office/drawing/2014/main" id="{06373321-DF9B-48C3-877E-E91CD5FFCC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185888"/>
              </p:ext>
            </p:extLst>
          </p:nvPr>
        </p:nvGraphicFramePr>
        <p:xfrm>
          <a:off x="628393" y="1017892"/>
          <a:ext cx="10935213" cy="52174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5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63596"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baseline="0" dirty="0">
                          <a:solidFill>
                            <a:schemeClr val="bg1"/>
                          </a:solidFill>
                        </a:rPr>
                        <a:t>Ideally, every PhD and researcher should start scripting new e-machines under PYLEECAN instead of scripting a coupling between FEMM and </a:t>
                      </a:r>
                      <a:r>
                        <a:rPr lang="en-US" sz="2000" b="0" i="0" baseline="0" dirty="0" err="1">
                          <a:solidFill>
                            <a:schemeClr val="bg1"/>
                          </a:solidFill>
                        </a:rPr>
                        <a:t>Matlab</a:t>
                      </a:r>
                      <a:r>
                        <a:rPr lang="en-US" sz="2000" b="0" i="0" baseline="0" dirty="0">
                          <a:solidFill>
                            <a:schemeClr val="bg1"/>
                          </a:solidFill>
                        </a:rPr>
                        <a:t>/</a:t>
                      </a:r>
                      <a:r>
                        <a:rPr lang="en-US" sz="2000" b="0" i="0" baseline="0" dirty="0" err="1">
                          <a:solidFill>
                            <a:schemeClr val="bg1"/>
                          </a:solidFill>
                        </a:rPr>
                        <a:t>Scilab</a:t>
                      </a:r>
                      <a:r>
                        <a:rPr lang="en-US" sz="2000" b="0" i="0" baseline="0" dirty="0">
                          <a:solidFill>
                            <a:schemeClr val="bg1"/>
                          </a:solidFill>
                        </a:rPr>
                        <a:t>… 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2000" b="0" i="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baseline="0" dirty="0">
                          <a:solidFill>
                            <a:schemeClr val="bg1"/>
                          </a:solidFill>
                        </a:rPr>
                        <a:t>Subscribe to our newsletter on </a:t>
                      </a:r>
                      <a:r>
                        <a:rPr lang="en-US" sz="2000" b="1" i="0" baseline="0" dirty="0">
                          <a:solidFill>
                            <a:schemeClr val="bg1"/>
                          </a:solidFill>
                        </a:rPr>
                        <a:t>www.pyleecan.org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2000" b="0" i="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2000" b="0" i="0" baseline="0" dirty="0">
                          <a:solidFill>
                            <a:schemeClr val="bg1"/>
                          </a:solidFill>
                        </a:rPr>
                        <a:t>Looking forward to further collaboration </a:t>
                      </a:r>
                      <a:r>
                        <a:rPr lang="fr-FR" sz="2000" b="0" i="0" baseline="0" dirty="0" err="1">
                          <a:solidFill>
                            <a:schemeClr val="bg1"/>
                          </a:solidFill>
                        </a:rPr>
                        <a:t>with</a:t>
                      </a:r>
                      <a:r>
                        <a:rPr lang="fr-FR" sz="2000" b="0" i="0" baseline="0" dirty="0">
                          <a:solidFill>
                            <a:schemeClr val="bg1"/>
                          </a:solidFill>
                        </a:rPr>
                        <a:t> industries &amp; </a:t>
                      </a:r>
                      <a:r>
                        <a:rPr lang="fr-FR" sz="2000" b="0" i="0" baseline="0" dirty="0" err="1">
                          <a:solidFill>
                            <a:schemeClr val="bg1"/>
                          </a:solidFill>
                        </a:rPr>
                        <a:t>laboratories</a:t>
                      </a:r>
                      <a:r>
                        <a:rPr lang="fr-FR" sz="2000" b="0" i="0" baseline="0" dirty="0">
                          <a:solidFill>
                            <a:schemeClr val="bg1"/>
                          </a:solidFill>
                        </a:rPr>
                        <a:t>!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sz="2000" b="0" i="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000" b="0" i="0" baseline="0" dirty="0" err="1">
                          <a:solidFill>
                            <a:schemeClr val="bg1"/>
                          </a:solidFill>
                        </a:rPr>
                        <a:t>Join</a:t>
                      </a:r>
                      <a:r>
                        <a:rPr lang="fr-FR" sz="2000" b="0" i="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fr-FR" sz="2000" b="0" i="0" baseline="0" dirty="0" err="1">
                          <a:solidFill>
                            <a:schemeClr val="bg1"/>
                          </a:solidFill>
                        </a:rPr>
                        <a:t>our</a:t>
                      </a:r>
                      <a:r>
                        <a:rPr lang="fr-FR" sz="2000" b="0" i="0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fr-FR" sz="2000" b="0" i="0" baseline="0" dirty="0" err="1">
                          <a:solidFill>
                            <a:schemeClr val="bg1"/>
                          </a:solidFill>
                        </a:rPr>
                        <a:t>development</a:t>
                      </a:r>
                      <a:r>
                        <a:rPr lang="fr-FR" sz="2000" b="0" i="0" baseline="0" dirty="0">
                          <a:solidFill>
                            <a:schemeClr val="bg1"/>
                          </a:solidFill>
                        </a:rPr>
                        <a:t> effort on                     </a:t>
                      </a:r>
                      <a:r>
                        <a:rPr lang="fr-FR" sz="2000" b="1" i="0" baseline="0" dirty="0">
                          <a:solidFill>
                            <a:schemeClr val="bg1"/>
                          </a:solidFill>
                          <a:hlinkClick r:id="rId2"/>
                        </a:rPr>
                        <a:t>https://github.com/Eomys/pyleecan</a:t>
                      </a:r>
                      <a:endParaRPr lang="fr-FR" sz="2000" b="1" i="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sz="2000" b="1" i="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000" b="0" i="0" baseline="0" dirty="0">
                          <a:solidFill>
                            <a:schemeClr val="bg1"/>
                          </a:solidFill>
                        </a:rPr>
                        <a:t>Next webinar </a:t>
                      </a:r>
                      <a:r>
                        <a:rPr lang="en-GB" sz="2000" b="0" i="0" baseline="0" dirty="0">
                          <a:solidFill>
                            <a:schemeClr val="bg1"/>
                          </a:solidFill>
                        </a:rPr>
                        <a:t>Friday 30 Oct 15:00-17:00 (GMT+1)</a:t>
                      </a: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GB" sz="2000" b="0" i="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b="0" i="0" baseline="0" dirty="0">
                          <a:solidFill>
                            <a:schemeClr val="bg1"/>
                          </a:solidFill>
                        </a:rPr>
                        <a:t>Webinar videos will be made available at https://pyleecan.org/media.html#</a:t>
                      </a:r>
                      <a:endParaRPr lang="fr-FR" sz="2000" b="0" i="0" baseline="0" dirty="0">
                        <a:solidFill>
                          <a:schemeClr val="bg1"/>
                        </a:solidFill>
                      </a:endParaRPr>
                    </a:p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fr-FR" sz="2000" b="1" i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63596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2000" b="0" i="0" baseline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243434"/>
                  </a:ext>
                </a:extLst>
              </a:tr>
            </a:tbl>
          </a:graphicData>
        </a:graphic>
      </p:graphicFrame>
      <p:pic>
        <p:nvPicPr>
          <p:cNvPr id="3" name="Picture 2" descr="A picture containing drawing&#10;&#10;Description automatically generated">
            <a:extLst>
              <a:ext uri="{FF2B5EF4-FFF2-40B4-BE49-F238E27FC236}">
                <a16:creationId xmlns:a16="http://schemas.microsoft.com/office/drawing/2014/main" id="{95097BA1-F4E7-4245-BE88-154928295D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4728574"/>
            <a:ext cx="1962150" cy="174259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4CF0B91-746F-4935-B95D-00B384FB7F0A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21</a:t>
            </a:fld>
            <a:endParaRPr lang="fr-FR" dirty="0">
              <a:solidFill>
                <a:schemeClr val="bg1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9795716-3CCA-434B-8948-325A809DF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8" y="3017010"/>
            <a:ext cx="1157005" cy="57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2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stomShape 1">
            <a:extLst>
              <a:ext uri="{FF2B5EF4-FFF2-40B4-BE49-F238E27FC236}">
                <a16:creationId xmlns:a16="http://schemas.microsoft.com/office/drawing/2014/main" id="{062F42C5-1719-4F96-A53F-2478B8D0CDB4}"/>
              </a:ext>
            </a:extLst>
          </p:cNvPr>
          <p:cNvSpPr/>
          <p:nvPr/>
        </p:nvSpPr>
        <p:spPr>
          <a:xfrm>
            <a:off x="215187" y="1017892"/>
            <a:ext cx="11761626" cy="43601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0" tIns="0" rIns="0" bIns="0">
            <a:spAutoFit/>
          </a:bodyPr>
          <a:lstStyle/>
          <a:p>
            <a:pPr marL="302400" lvl="1" algn="ctr">
              <a:lnSpc>
                <a:spcPts val="3920"/>
              </a:lnSpc>
              <a:buClr>
                <a:srgbClr val="000000"/>
              </a:buClr>
            </a:pPr>
            <a:endParaRPr lang="en-US" b="1" u="sng" spc="55" dirty="0">
              <a:solidFill>
                <a:srgbClr val="000000"/>
              </a:solidFill>
              <a:latin typeface="Now"/>
            </a:endParaRPr>
          </a:p>
        </p:txBody>
      </p:sp>
      <p:sp>
        <p:nvSpPr>
          <p:cNvPr id="7" name="Titre 7">
            <a:extLst>
              <a:ext uri="{FF2B5EF4-FFF2-40B4-BE49-F238E27FC236}">
                <a16:creationId xmlns:a16="http://schemas.microsoft.com/office/drawing/2014/main" id="{4C2523ED-254C-4C4D-8B7A-8A95DEEAF341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WEBINAR ORGANIZATION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4" name="Sous-titre 1">
            <a:extLst>
              <a:ext uri="{FF2B5EF4-FFF2-40B4-BE49-F238E27FC236}">
                <a16:creationId xmlns:a16="http://schemas.microsoft.com/office/drawing/2014/main" id="{BF19899F-4D97-4573-826D-BA908632EADD}"/>
              </a:ext>
            </a:extLst>
          </p:cNvPr>
          <p:cNvSpPr txBox="1">
            <a:spLocks/>
          </p:cNvSpPr>
          <p:nvPr/>
        </p:nvSpPr>
        <p:spPr>
          <a:xfrm>
            <a:off x="265816" y="1017892"/>
            <a:ext cx="11710997" cy="511090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Tx/>
              <a:buSzPct val="80000"/>
              <a:buFont typeface="Wingdings 3" panose="05040102010807070707" pitchFamily="18" charset="2"/>
              <a:buNone/>
              <a:defRPr sz="2000" kern="1200" cap="none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/>
              <a:t>Webinar n°1: How to use </a:t>
            </a:r>
            <a:r>
              <a:rPr lang="fr-FR" sz="2800" b="1" dirty="0" err="1"/>
              <a:t>pyleecan</a:t>
            </a:r>
            <a:r>
              <a:rPr lang="fr-FR" sz="2800" b="1" dirty="0"/>
              <a:t> – Basics</a:t>
            </a:r>
          </a:p>
          <a:p>
            <a:pPr algn="ctr"/>
            <a:endParaRPr lang="en-GB" b="1" dirty="0"/>
          </a:p>
          <a:p>
            <a:pPr marL="457200" indent="-457200">
              <a:buAutoNum type="arabicParenR"/>
            </a:pPr>
            <a:r>
              <a:rPr lang="en-GB" dirty="0"/>
              <a:t>What is </a:t>
            </a:r>
            <a:r>
              <a:rPr lang="en-GB" dirty="0" err="1"/>
              <a:t>pyleecan</a:t>
            </a:r>
            <a:r>
              <a:rPr lang="en-GB" dirty="0"/>
              <a:t> ?</a:t>
            </a:r>
          </a:p>
          <a:p>
            <a:pPr marL="457200" indent="-457200">
              <a:buAutoNum type="arabicParenR"/>
            </a:pPr>
            <a:r>
              <a:rPr lang="en-GB" dirty="0"/>
              <a:t>How to define a machine with </a:t>
            </a:r>
            <a:r>
              <a:rPr lang="en-GB" dirty="0" err="1"/>
              <a:t>pyleecan</a:t>
            </a:r>
            <a:r>
              <a:rPr lang="en-GB" dirty="0"/>
              <a:t> ?</a:t>
            </a:r>
          </a:p>
          <a:p>
            <a:pPr marL="457200" indent="-457200">
              <a:buAutoNum type="arabicParenR"/>
            </a:pPr>
            <a:r>
              <a:rPr lang="en-GB" dirty="0"/>
              <a:t>How to run the Magnetic module ?</a:t>
            </a:r>
          </a:p>
          <a:p>
            <a:pPr marL="457200" indent="-457200">
              <a:buAutoNum type="arabicParenR"/>
            </a:pPr>
            <a:r>
              <a:rPr lang="en-GB" dirty="0"/>
              <a:t>How to iterate on several Operating Point ?</a:t>
            </a:r>
          </a:p>
          <a:p>
            <a:pPr marL="457200" indent="-457200">
              <a:buAutoNum type="arabicParenR"/>
            </a:pPr>
            <a:r>
              <a:rPr lang="en-GB" dirty="0"/>
              <a:t>How to run the Electrical module ?</a:t>
            </a:r>
          </a:p>
          <a:p>
            <a:pPr marL="457200" indent="-457200">
              <a:buAutoNum type="arabicParenR"/>
            </a:pPr>
            <a:endParaRPr lang="en-GB" dirty="0"/>
          </a:p>
          <a:p>
            <a:pPr marL="302400" lvl="1">
              <a:lnSpc>
                <a:spcPts val="3920"/>
              </a:lnSpc>
              <a:buClr>
                <a:srgbClr val="000000"/>
              </a:buClr>
            </a:pPr>
            <a:r>
              <a:rPr lang="en-US" sz="2800" b="1" spc="55" dirty="0">
                <a:solidFill>
                  <a:srgbClr val="000000"/>
                </a:solidFill>
                <a:latin typeface="Now"/>
              </a:rPr>
              <a:t>To follow the Webinar, please go to</a:t>
            </a:r>
          </a:p>
          <a:p>
            <a:pPr marL="302400" lvl="1">
              <a:lnSpc>
                <a:spcPts val="3920"/>
              </a:lnSpc>
              <a:buClr>
                <a:srgbClr val="000000"/>
              </a:buClr>
            </a:pPr>
            <a:r>
              <a:rPr lang="en-US" sz="2800" b="1" spc="55" dirty="0">
                <a:solidFill>
                  <a:srgbClr val="000000"/>
                </a:solidFill>
                <a:latin typeface="Now"/>
              </a:rPr>
              <a:t>https://pyleecan.org/tutorials.html</a:t>
            </a:r>
          </a:p>
          <a:p>
            <a:pPr marL="457200" indent="-457200">
              <a:buAutoNum type="arabicParenR"/>
            </a:pPr>
            <a:endParaRPr lang="fr-FR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BF064B-1D9E-49BF-87E2-D7EE5E66098A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3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308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EOMYS ENGINEERING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8" name="Sous-titre 1">
            <a:extLst>
              <a:ext uri="{FF2B5EF4-FFF2-40B4-BE49-F238E27FC236}">
                <a16:creationId xmlns:a16="http://schemas.microsoft.com/office/drawing/2014/main" id="{83234D2D-52B1-4AB9-B9EC-10A8D981DBB2}"/>
              </a:ext>
            </a:extLst>
          </p:cNvPr>
          <p:cNvSpPr txBox="1">
            <a:spLocks/>
          </p:cNvSpPr>
          <p:nvPr/>
        </p:nvSpPr>
        <p:spPr>
          <a:xfrm>
            <a:off x="265816" y="1017892"/>
            <a:ext cx="8329544" cy="5110908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Tx/>
              <a:buSzPct val="80000"/>
              <a:buFont typeface="Wingdings 3" panose="05040102010807070707" pitchFamily="18" charset="2"/>
              <a:buNone/>
              <a:defRPr sz="2000" kern="1200" cap="none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Founded in 2013</a:t>
            </a:r>
            <a:r>
              <a:rPr lang="en-GB" b="1" dirty="0"/>
              <a:t> </a:t>
            </a:r>
            <a:r>
              <a:rPr lang="en-GB" dirty="0"/>
              <a:t>in Lille, North of France (1 hour from Paris)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Activities : </a:t>
            </a:r>
            <a:r>
              <a:rPr lang="en-GB" b="1" dirty="0"/>
              <a:t>engineering consultancy in electrical engineering, </a:t>
            </a:r>
            <a:r>
              <a:rPr lang="en-GB" dirty="0"/>
              <a:t>specialized in noise and vibrations of electrical systems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14 R&amp;D </a:t>
            </a:r>
            <a:r>
              <a:rPr lang="fr-FR" dirty="0" err="1"/>
              <a:t>Engineers</a:t>
            </a:r>
            <a:r>
              <a:rPr lang="fr-FR" dirty="0"/>
              <a:t> (</a:t>
            </a:r>
            <a:r>
              <a:rPr lang="fr-FR" dirty="0" err="1"/>
              <a:t>electrical</a:t>
            </a:r>
            <a:r>
              <a:rPr lang="fr-FR" dirty="0"/>
              <a:t> engineering, vibro-</a:t>
            </a:r>
            <a:r>
              <a:rPr lang="fr-FR" dirty="0" err="1"/>
              <a:t>acoustics</a:t>
            </a:r>
            <a:r>
              <a:rPr lang="fr-FR" dirty="0"/>
              <a:t>, </a:t>
            </a:r>
            <a:r>
              <a:rPr lang="fr-FR" dirty="0" err="1"/>
              <a:t>scientific</a:t>
            </a:r>
            <a:r>
              <a:rPr lang="fr-FR" dirty="0"/>
              <a:t> </a:t>
            </a:r>
            <a:r>
              <a:rPr lang="fr-FR" dirty="0" err="1"/>
              <a:t>computing</a:t>
            </a:r>
            <a:r>
              <a:rPr lang="fr-FR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dirty="0"/>
              <a:t>MANATEE:</a:t>
            </a:r>
            <a:r>
              <a:rPr lang="fr-FR" b="1" dirty="0"/>
              <a:t> commercial software </a:t>
            </a:r>
            <a:r>
              <a:rPr lang="fr-FR" dirty="0"/>
              <a:t>for </a:t>
            </a:r>
            <a:r>
              <a:rPr lang="fr-FR" dirty="0" err="1"/>
              <a:t>electromagnetic</a:t>
            </a:r>
            <a:r>
              <a:rPr lang="fr-FR" dirty="0"/>
              <a:t> and vibro-</a:t>
            </a:r>
            <a:r>
              <a:rPr lang="fr-FR" dirty="0" err="1"/>
              <a:t>acoustic</a:t>
            </a:r>
            <a:r>
              <a:rPr lang="fr-FR" dirty="0"/>
              <a:t> </a:t>
            </a:r>
            <a:r>
              <a:rPr lang="fr-FR" dirty="0" err="1"/>
              <a:t>analysis</a:t>
            </a:r>
            <a:r>
              <a:rPr lang="fr-FR" dirty="0"/>
              <a:t> of </a:t>
            </a:r>
            <a:r>
              <a:rPr lang="fr-FR" dirty="0" err="1"/>
              <a:t>electrical</a:t>
            </a:r>
            <a:r>
              <a:rPr lang="fr-FR" dirty="0"/>
              <a:t> machines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/>
              <a:t>3 active projects in </a:t>
            </a:r>
            <a:r>
              <a:rPr lang="en-GB" b="1" dirty="0"/>
              <a:t>opensource software</a:t>
            </a:r>
            <a:r>
              <a:rPr lang="en-GB" dirty="0"/>
              <a:t>: PYLEECAN, MOSQITO, </a:t>
            </a:r>
            <a:r>
              <a:rPr lang="en-GB" dirty="0" err="1"/>
              <a:t>SciDataTool</a:t>
            </a:r>
            <a:endParaRPr lang="en-GB" b="1" dirty="0"/>
          </a:p>
          <a:p>
            <a:endParaRPr lang="en-GB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976AA47-DD5B-46D8-AEC4-DDEDF58CD6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5944" y="876489"/>
            <a:ext cx="3205033" cy="2552511"/>
          </a:xfrm>
          <a:prstGeom prst="rect">
            <a:avLst/>
          </a:prstGeom>
        </p:spPr>
      </p:pic>
      <p:pic>
        <p:nvPicPr>
          <p:cNvPr id="7" name="Image 14">
            <a:extLst>
              <a:ext uri="{FF2B5EF4-FFF2-40B4-BE49-F238E27FC236}">
                <a16:creationId xmlns:a16="http://schemas.microsoft.com/office/drawing/2014/main" id="{13CCAE3A-4AE2-4E59-ACE3-B52F61B0B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866" y="4516607"/>
            <a:ext cx="2562720" cy="1688380"/>
          </a:xfrm>
          <a:prstGeom prst="rect">
            <a:avLst/>
          </a:prstGeom>
        </p:spPr>
      </p:pic>
      <p:pic>
        <p:nvPicPr>
          <p:cNvPr id="12" name="Image 15">
            <a:extLst>
              <a:ext uri="{FF2B5EF4-FFF2-40B4-BE49-F238E27FC236}">
                <a16:creationId xmlns:a16="http://schemas.microsoft.com/office/drawing/2014/main" id="{56BC2C42-0E60-4747-BF40-916875727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75220" y="4501779"/>
            <a:ext cx="3130118" cy="1718035"/>
          </a:xfrm>
          <a:prstGeom prst="rect">
            <a:avLst/>
          </a:prstGeom>
        </p:spPr>
      </p:pic>
      <p:pic>
        <p:nvPicPr>
          <p:cNvPr id="13" name="Picture 12" descr="A picture containing sitting, table, computer, laptop&#10;&#10;Description automatically generated">
            <a:extLst>
              <a:ext uri="{FF2B5EF4-FFF2-40B4-BE49-F238E27FC236}">
                <a16:creationId xmlns:a16="http://schemas.microsoft.com/office/drawing/2014/main" id="{226443C2-708E-4BCF-9737-EE85D6625C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64" y="4516607"/>
            <a:ext cx="2183297" cy="16374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D4E871C-4E15-4783-88A1-6A22DD844476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4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82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 origins</a:t>
            </a:r>
            <a:endParaRPr lang="fr-FR" sz="2000" b="1" dirty="0">
              <a:solidFill>
                <a:srgbClr val="0069A1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B34B6E7-23B3-4834-92E7-AA97660A2D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203" y="2746331"/>
            <a:ext cx="2376440" cy="130809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713DD5D8-9141-4BF4-9508-DC9DFAE46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899" y="2743550"/>
            <a:ext cx="1370900" cy="1370900"/>
          </a:xfrm>
          <a:prstGeom prst="rect">
            <a:avLst/>
          </a:prstGeom>
        </p:spPr>
      </p:pic>
      <p:sp>
        <p:nvSpPr>
          <p:cNvPr id="5" name="Flèche : bas 4">
            <a:extLst>
              <a:ext uri="{FF2B5EF4-FFF2-40B4-BE49-F238E27FC236}">
                <a16:creationId xmlns:a16="http://schemas.microsoft.com/office/drawing/2014/main" id="{EB45B64E-AAB1-4F59-87A6-ACA0907CC7F5}"/>
              </a:ext>
            </a:extLst>
          </p:cNvPr>
          <p:cNvSpPr/>
          <p:nvPr/>
        </p:nvSpPr>
        <p:spPr>
          <a:xfrm rot="16200000">
            <a:off x="3108641" y="2612610"/>
            <a:ext cx="804260" cy="1451337"/>
          </a:xfrm>
          <a:prstGeom prst="downArrow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E6AF00"/>
              </a:highlight>
            </a:endParaRPr>
          </a:p>
        </p:txBody>
      </p:sp>
      <p:sp>
        <p:nvSpPr>
          <p:cNvPr id="15" name="Flèche : bas 14">
            <a:extLst>
              <a:ext uri="{FF2B5EF4-FFF2-40B4-BE49-F238E27FC236}">
                <a16:creationId xmlns:a16="http://schemas.microsoft.com/office/drawing/2014/main" id="{0FBBCF70-2692-4EA9-B11B-C85404B2E855}"/>
              </a:ext>
            </a:extLst>
          </p:cNvPr>
          <p:cNvSpPr/>
          <p:nvPr/>
        </p:nvSpPr>
        <p:spPr>
          <a:xfrm rot="14273214">
            <a:off x="6688377" y="1689249"/>
            <a:ext cx="804260" cy="1959407"/>
          </a:xfrm>
          <a:prstGeom prst="downArrow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E6AF00"/>
              </a:highlight>
            </a:endParaRP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0514A633-3D58-47FC-8568-A6ED4C70AE61}"/>
              </a:ext>
            </a:extLst>
          </p:cNvPr>
          <p:cNvGrpSpPr/>
          <p:nvPr/>
        </p:nvGrpSpPr>
        <p:grpSpPr>
          <a:xfrm>
            <a:off x="8667843" y="731799"/>
            <a:ext cx="2562963" cy="2453606"/>
            <a:chOff x="8134086" y="1002378"/>
            <a:chExt cx="2464593" cy="2453606"/>
          </a:xfrm>
        </p:grpSpPr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36C172AA-E64E-4A15-BEDE-442C3A64910D}"/>
                </a:ext>
              </a:extLst>
            </p:cNvPr>
            <p:cNvGrpSpPr/>
            <p:nvPr/>
          </p:nvGrpSpPr>
          <p:grpSpPr>
            <a:xfrm>
              <a:off x="8243012" y="1002378"/>
              <a:ext cx="2355667" cy="2398378"/>
              <a:chOff x="8243012" y="1002378"/>
              <a:chExt cx="2355667" cy="2398378"/>
            </a:xfrm>
          </p:grpSpPr>
          <p:pic>
            <p:nvPicPr>
              <p:cNvPr id="9" name="Image 8">
                <a:extLst>
                  <a:ext uri="{FF2B5EF4-FFF2-40B4-BE49-F238E27FC236}">
                    <a16:creationId xmlns:a16="http://schemas.microsoft.com/office/drawing/2014/main" id="{32133D41-A0AF-4370-A320-C9F600D84B1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43012" y="1002378"/>
                <a:ext cx="2223476" cy="1479562"/>
              </a:xfrm>
              <a:prstGeom prst="rect">
                <a:avLst/>
              </a:prstGeom>
            </p:spPr>
          </p:pic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0CDA6E0F-47FB-4E1E-85E9-AB4A3BC0AA1C}"/>
                  </a:ext>
                </a:extLst>
              </p:cNvPr>
              <p:cNvSpPr txBox="1"/>
              <p:nvPr/>
            </p:nvSpPr>
            <p:spPr>
              <a:xfrm>
                <a:off x="8292218" y="2446649"/>
                <a:ext cx="2306461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800" dirty="0">
                    <a:solidFill>
                      <a:schemeClr val="bg1"/>
                    </a:solidFill>
                  </a:rPr>
                  <a:t>Open-source</a:t>
                </a:r>
              </a:p>
              <a:p>
                <a:r>
                  <a:rPr lang="fr-FR" sz="2800" dirty="0">
                    <a:solidFill>
                      <a:schemeClr val="bg1"/>
                    </a:solidFill>
                  </a:rPr>
                  <a:t>for </a:t>
                </a:r>
                <a:r>
                  <a:rPr lang="fr-FR" sz="2800" dirty="0" err="1">
                    <a:solidFill>
                      <a:schemeClr val="bg1"/>
                    </a:solidFill>
                  </a:rPr>
                  <a:t>research</a:t>
                </a:r>
                <a:endParaRPr lang="fr-FR" sz="28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965A76F-9B24-4178-BF09-8FC80EA9E2B3}"/>
                </a:ext>
              </a:extLst>
            </p:cNvPr>
            <p:cNvSpPr/>
            <p:nvPr/>
          </p:nvSpPr>
          <p:spPr>
            <a:xfrm>
              <a:off x="8134086" y="1115736"/>
              <a:ext cx="2217864" cy="2340248"/>
            </a:xfrm>
            <a:prstGeom prst="rect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E6FA5FE7-3369-47EA-8B2B-9FE442575CF9}"/>
              </a:ext>
            </a:extLst>
          </p:cNvPr>
          <p:cNvSpPr/>
          <p:nvPr/>
        </p:nvSpPr>
        <p:spPr>
          <a:xfrm>
            <a:off x="8212822" y="731799"/>
            <a:ext cx="3409549" cy="5165661"/>
          </a:xfrm>
          <a:prstGeom prst="rect">
            <a:avLst/>
          </a:prstGeom>
          <a:noFill/>
          <a:ln>
            <a:solidFill>
              <a:srgbClr val="BBCF1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B3F2D6E5-D6FE-4B3B-84AC-FFEF3DB09A27}"/>
              </a:ext>
            </a:extLst>
          </p:cNvPr>
          <p:cNvGrpSpPr/>
          <p:nvPr/>
        </p:nvGrpSpPr>
        <p:grpSpPr>
          <a:xfrm>
            <a:off x="8456141" y="3663513"/>
            <a:ext cx="2613254" cy="2301782"/>
            <a:chOff x="8456141" y="3663513"/>
            <a:chExt cx="2613254" cy="2301782"/>
          </a:xfrm>
        </p:grpSpPr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9828D228-98E2-4CB7-9135-497589EE449F}"/>
                </a:ext>
              </a:extLst>
            </p:cNvPr>
            <p:cNvGrpSpPr/>
            <p:nvPr/>
          </p:nvGrpSpPr>
          <p:grpSpPr>
            <a:xfrm>
              <a:off x="8456141" y="3663513"/>
              <a:ext cx="2613254" cy="1595155"/>
              <a:chOff x="7392341" y="4161425"/>
              <a:chExt cx="2613254" cy="1595155"/>
            </a:xfrm>
          </p:grpSpPr>
          <p:pic>
            <p:nvPicPr>
              <p:cNvPr id="10" name="Image 9">
                <a:extLst>
                  <a:ext uri="{FF2B5EF4-FFF2-40B4-BE49-F238E27FC236}">
                    <a16:creationId xmlns:a16="http://schemas.microsoft.com/office/drawing/2014/main" id="{7A3F79E5-B518-4339-8F2B-C60CDCB35D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392341" y="4345816"/>
                <a:ext cx="2562963" cy="1410764"/>
              </a:xfrm>
              <a:prstGeom prst="rect">
                <a:avLst/>
              </a:prstGeom>
            </p:spPr>
          </p:pic>
          <p:pic>
            <p:nvPicPr>
              <p:cNvPr id="11" name="Image 10">
                <a:extLst>
                  <a:ext uri="{FF2B5EF4-FFF2-40B4-BE49-F238E27FC236}">
                    <a16:creationId xmlns:a16="http://schemas.microsoft.com/office/drawing/2014/main" id="{83329F7A-0193-496B-BEB2-EE24721EE3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354750" y="4161425"/>
                <a:ext cx="650845" cy="650845"/>
              </a:xfrm>
              <a:prstGeom prst="rect">
                <a:avLst/>
              </a:prstGeom>
            </p:spPr>
          </p:pic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FA6F3AB4-5000-4D9D-B0AD-651731BEFBA3}"/>
                </a:ext>
              </a:extLst>
            </p:cNvPr>
            <p:cNvSpPr txBox="1"/>
            <p:nvPr/>
          </p:nvSpPr>
          <p:spPr>
            <a:xfrm>
              <a:off x="8955858" y="5011188"/>
              <a:ext cx="1923475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Commercial</a:t>
              </a:r>
            </a:p>
            <a:p>
              <a:pPr algn="ctr"/>
              <a:r>
                <a:rPr lang="fr-FR" sz="2800" dirty="0">
                  <a:solidFill>
                    <a:schemeClr val="bg1"/>
                  </a:solidFill>
                </a:rPr>
                <a:t>software</a:t>
              </a:r>
            </a:p>
          </p:txBody>
        </p:sp>
      </p:grpSp>
      <p:sp>
        <p:nvSpPr>
          <p:cNvPr id="22" name="Flèche : bas 21">
            <a:extLst>
              <a:ext uri="{FF2B5EF4-FFF2-40B4-BE49-F238E27FC236}">
                <a16:creationId xmlns:a16="http://schemas.microsoft.com/office/drawing/2014/main" id="{D17804B5-B174-4599-A361-9AEF6EEB2341}"/>
              </a:ext>
            </a:extLst>
          </p:cNvPr>
          <p:cNvSpPr/>
          <p:nvPr/>
        </p:nvSpPr>
        <p:spPr>
          <a:xfrm rot="18371763">
            <a:off x="6621181" y="3128402"/>
            <a:ext cx="804260" cy="1959407"/>
          </a:xfrm>
          <a:prstGeom prst="downArrow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E6AF00"/>
              </a:highlight>
            </a:endParaRP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811CD711-A264-4C5D-8E50-CF4730877D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828" y="2567031"/>
            <a:ext cx="627077" cy="563147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1E10CB0C-32E4-430A-9EF7-53F09419D3F0}"/>
              </a:ext>
            </a:extLst>
          </p:cNvPr>
          <p:cNvSpPr txBox="1"/>
          <p:nvPr/>
        </p:nvSpPr>
        <p:spPr>
          <a:xfrm>
            <a:off x="105758" y="1089937"/>
            <a:ext cx="109636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New version of MANATEE software in Python </a:t>
            </a:r>
            <a:r>
              <a:rPr lang="fr-FR" sz="2000" dirty="0" err="1">
                <a:solidFill>
                  <a:schemeClr val="bg1"/>
                </a:solidFill>
              </a:rPr>
              <a:t>with</a:t>
            </a:r>
            <a:r>
              <a:rPr lang="fr-FR" sz="2000" dirty="0">
                <a:solidFill>
                  <a:schemeClr val="bg1"/>
                </a:solidFill>
              </a:rPr>
              <a:t> a new OOP architecture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7DB2E02-0707-4AD7-9E1C-D1D0298DFE45}"/>
              </a:ext>
            </a:extLst>
          </p:cNvPr>
          <p:cNvSpPr txBox="1"/>
          <p:nvPr/>
        </p:nvSpPr>
        <p:spPr>
          <a:xfrm>
            <a:off x="182203" y="5202796"/>
            <a:ext cx="109636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New OOP architecture opens lots of </a:t>
            </a:r>
            <a:r>
              <a:rPr lang="fr-FR" sz="2000" dirty="0" err="1">
                <a:solidFill>
                  <a:schemeClr val="bg1"/>
                </a:solidFill>
              </a:rPr>
              <a:t>research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possibilities</a:t>
            </a:r>
            <a:endParaRPr lang="fr-FR" sz="2000" dirty="0">
              <a:solidFill>
                <a:schemeClr val="bg1"/>
              </a:solidFill>
            </a:endParaRPr>
          </a:p>
          <a:p>
            <a:r>
              <a:rPr lang="fr-FR" sz="2000" dirty="0">
                <a:solidFill>
                  <a:schemeClr val="bg1"/>
                </a:solidFill>
              </a:rPr>
              <a:t>	=&gt; PYLEECAN </a:t>
            </a:r>
            <a:r>
              <a:rPr lang="fr-FR" sz="2000" dirty="0" err="1">
                <a:solidFill>
                  <a:schemeClr val="bg1"/>
                </a:solidFill>
              </a:rPr>
              <a:t>introduced</a:t>
            </a:r>
            <a:r>
              <a:rPr lang="fr-FR" sz="2000" dirty="0">
                <a:solidFill>
                  <a:schemeClr val="bg1"/>
                </a:solidFill>
              </a:rPr>
              <a:t> in a publication at ICEM 2018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BD8DD75-49CF-4675-BB4E-0B6D9307ABF4}"/>
              </a:ext>
            </a:extLst>
          </p:cNvPr>
          <p:cNvSpPr txBox="1"/>
          <p:nvPr/>
        </p:nvSpPr>
        <p:spPr>
          <a:xfrm>
            <a:off x="284911" y="3940575"/>
            <a:ext cx="21710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dirty="0" err="1">
                <a:solidFill>
                  <a:schemeClr val="bg1"/>
                </a:solidFill>
              </a:rPr>
              <a:t>electromagnetics</a:t>
            </a:r>
            <a:r>
              <a:rPr lang="fr-FR" sz="1600" dirty="0">
                <a:solidFill>
                  <a:schemeClr val="bg1"/>
                </a:solidFill>
              </a:rPr>
              <a:t> and vibro-</a:t>
            </a:r>
            <a:r>
              <a:rPr lang="fr-FR" sz="1600" dirty="0" err="1">
                <a:solidFill>
                  <a:schemeClr val="bg1"/>
                </a:solidFill>
              </a:rPr>
              <a:t>acoustics</a:t>
            </a:r>
            <a:endParaRPr lang="fr-FR" sz="16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1B1F70-1138-4E40-9754-85145F194C64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5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297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0" grpId="0" animBg="1"/>
      <p:bldP spid="22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7">
            <a:extLst>
              <a:ext uri="{FF2B5EF4-FFF2-40B4-BE49-F238E27FC236}">
                <a16:creationId xmlns:a16="http://schemas.microsoft.com/office/drawing/2014/main" id="{0C2BF27F-C2C4-473F-B7BB-E6D47A7F4001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GREEN FORGE COOP</a:t>
            </a:r>
            <a:endParaRPr lang="fr-FR" sz="2000" b="1" dirty="0">
              <a:solidFill>
                <a:srgbClr val="0069A1"/>
              </a:solidFill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1F739464-3AF0-40A8-AC75-272B363431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5262085"/>
              </p:ext>
            </p:extLst>
          </p:nvPr>
        </p:nvGraphicFramePr>
        <p:xfrm>
          <a:off x="451112" y="1046739"/>
          <a:ext cx="10935213" cy="26724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52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72497">
                <a:tc>
                  <a:txBody>
                    <a:bodyPr/>
                    <a:lstStyle/>
                    <a:p>
                      <a:pPr marL="285750" marR="0" indent="-2857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2000" b="0" dirty="0">
                          <a:solidFill>
                            <a:schemeClr val="bg1"/>
                          </a:solidFill>
                        </a:rPr>
                        <a:t>Green Forge Coop (GFC) </a:t>
                      </a:r>
                      <a:r>
                        <a:rPr lang="fr-FR" sz="2000" b="0" dirty="0" err="1">
                          <a:solidFill>
                            <a:schemeClr val="bg1"/>
                          </a:solidFill>
                        </a:rPr>
                        <a:t>is</a:t>
                      </a:r>
                      <a:r>
                        <a:rPr lang="fr-FR" sz="2000" b="0" dirty="0">
                          <a:solidFill>
                            <a:schemeClr val="bg1"/>
                          </a:solidFill>
                        </a:rPr>
                        <a:t> a non-profit organisation </a:t>
                      </a:r>
                      <a:r>
                        <a:rPr lang="fr-FR" sz="2000" b="0" dirty="0" err="1">
                          <a:solidFill>
                            <a:schemeClr val="bg1"/>
                          </a:solidFill>
                        </a:rPr>
                        <a:t>supporting</a:t>
                      </a:r>
                      <a:r>
                        <a:rPr lang="fr-FR" sz="2000" b="0" dirty="0">
                          <a:solidFill>
                            <a:schemeClr val="bg1"/>
                          </a:solidFill>
                        </a:rPr>
                        <a:t> open-source software for </a:t>
                      </a:r>
                      <a:r>
                        <a:rPr lang="fr-FR" sz="2000" b="0" dirty="0" err="1">
                          <a:solidFill>
                            <a:schemeClr val="bg1"/>
                          </a:solidFill>
                        </a:rPr>
                        <a:t>energy</a:t>
                      </a:r>
                      <a:r>
                        <a:rPr lang="fr-FR" sz="2000" b="0" dirty="0">
                          <a:solidFill>
                            <a:schemeClr val="bg1"/>
                          </a:solidFill>
                        </a:rPr>
                        <a:t> transition and </a:t>
                      </a:r>
                      <a:r>
                        <a:rPr lang="fr-FR" sz="2000" b="0" dirty="0" err="1">
                          <a:solidFill>
                            <a:schemeClr val="bg1"/>
                          </a:solidFill>
                        </a:rPr>
                        <a:t>sustainable</a:t>
                      </a:r>
                      <a:r>
                        <a:rPr lang="fr-FR" sz="2000" b="0" dirty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fr-FR" sz="2000" b="0" dirty="0" err="1">
                          <a:solidFill>
                            <a:schemeClr val="bg1"/>
                          </a:solidFill>
                        </a:rPr>
                        <a:t>development</a:t>
                      </a:r>
                      <a:endParaRPr lang="fr-FR" sz="2000" b="0" dirty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fr-FR" sz="2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9" name="Image 8">
            <a:extLst>
              <a:ext uri="{FF2B5EF4-FFF2-40B4-BE49-F238E27FC236}">
                <a16:creationId xmlns:a16="http://schemas.microsoft.com/office/drawing/2014/main" id="{99165752-131B-445A-ABAC-F3E19A07F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935" y="3944616"/>
            <a:ext cx="3435435" cy="2145084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BAE45DD-1A51-4455-8D51-FFDE597734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42" y="3251050"/>
            <a:ext cx="2084575" cy="138713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9FF2472-080E-461B-A9F8-3DF313755C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42" y="4863562"/>
            <a:ext cx="2082282" cy="175713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7B1D090-6B43-4FC1-B8DD-2A6C9E61A069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6</a:t>
            </a:fld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BCC28A0-AAE1-4E87-A81E-7FD3236F32D5}"/>
              </a:ext>
            </a:extLst>
          </p:cNvPr>
          <p:cNvSpPr txBox="1"/>
          <p:nvPr/>
        </p:nvSpPr>
        <p:spPr>
          <a:xfrm>
            <a:off x="451112" y="2026683"/>
            <a:ext cx="104835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defTabSz="457200">
              <a:buFont typeface="Arial" panose="020B0604020202020204" pitchFamily="34" charset="0"/>
              <a:buChar char="•"/>
              <a:defRPr/>
            </a:pPr>
            <a:r>
              <a:rPr lang="fr-FR" sz="2000" dirty="0">
                <a:solidFill>
                  <a:schemeClr val="bg1"/>
                </a:solidFill>
              </a:rPr>
              <a:t>GFC supports the </a:t>
            </a:r>
            <a:r>
              <a:rPr lang="fr-FR" sz="2000" dirty="0" err="1">
                <a:solidFill>
                  <a:schemeClr val="bg1"/>
                </a:solidFill>
              </a:rPr>
              <a:t>development</a:t>
            </a:r>
            <a:r>
              <a:rPr lang="fr-FR" sz="2000" dirty="0">
                <a:solidFill>
                  <a:schemeClr val="bg1"/>
                </a:solidFill>
              </a:rPr>
              <a:t> of PYLEECAN and MOSQITO</a:t>
            </a:r>
          </a:p>
          <a:p>
            <a:pPr marL="285750" indent="-285750" defTabSz="457200">
              <a:buFont typeface="Arial" panose="020B0604020202020204" pitchFamily="34" charset="0"/>
              <a:buChar char="•"/>
              <a:defRPr/>
            </a:pPr>
            <a:endParaRPr lang="fr-FR" sz="2000" dirty="0">
              <a:solidFill>
                <a:schemeClr val="bg1"/>
              </a:solidFill>
            </a:endParaRPr>
          </a:p>
          <a:p>
            <a:pPr marL="285750" indent="-285750" defTabSz="457200">
              <a:buFont typeface="Arial" panose="020B0604020202020204" pitchFamily="34" charset="0"/>
              <a:buChar char="•"/>
              <a:defRPr/>
            </a:pPr>
            <a:r>
              <a:rPr lang="fr-FR" sz="2000" dirty="0" err="1">
                <a:solidFill>
                  <a:schemeClr val="bg1"/>
                </a:solidFill>
              </a:rPr>
              <a:t>Founded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b="0" dirty="0">
                <a:solidFill>
                  <a:schemeClr val="bg1"/>
                </a:solidFill>
              </a:rPr>
              <a:t>by </a:t>
            </a:r>
            <a:r>
              <a:rPr lang="fr-FR" sz="2000" b="0" dirty="0" err="1">
                <a:solidFill>
                  <a:schemeClr val="bg1"/>
                </a:solidFill>
              </a:rPr>
              <a:t>some</a:t>
            </a:r>
            <a:r>
              <a:rPr lang="fr-FR" sz="2000" b="0" dirty="0">
                <a:solidFill>
                  <a:schemeClr val="bg1"/>
                </a:solidFill>
              </a:rPr>
              <a:t> </a:t>
            </a:r>
            <a:r>
              <a:rPr lang="fr-FR" sz="2000" b="0" dirty="0" err="1">
                <a:solidFill>
                  <a:schemeClr val="bg1"/>
                </a:solidFill>
              </a:rPr>
              <a:t>members</a:t>
            </a:r>
            <a:r>
              <a:rPr lang="fr-FR" sz="2000" b="0" dirty="0">
                <a:solidFill>
                  <a:schemeClr val="bg1"/>
                </a:solidFill>
              </a:rPr>
              <a:t> of EOMYS to split the management of PYLEECAN and to </a:t>
            </a:r>
            <a:r>
              <a:rPr lang="fr-FR" sz="2000" b="1" dirty="0">
                <a:solidFill>
                  <a:schemeClr val="bg1"/>
                </a:solidFill>
              </a:rPr>
              <a:t>enable </a:t>
            </a:r>
            <a:r>
              <a:rPr lang="fr-FR" sz="2000" b="1" kern="1200" dirty="0" err="1">
                <a:solidFill>
                  <a:schemeClr val="bg1"/>
                </a:solidFill>
              </a:rPr>
              <a:t>anyone</a:t>
            </a:r>
            <a:r>
              <a:rPr lang="fr-FR" sz="2000" b="1" dirty="0">
                <a:solidFill>
                  <a:schemeClr val="bg1"/>
                </a:solidFill>
              </a:rPr>
              <a:t> to </a:t>
            </a:r>
            <a:r>
              <a:rPr lang="fr-FR" sz="2000" b="1" dirty="0" err="1">
                <a:solidFill>
                  <a:schemeClr val="bg1"/>
                </a:solidFill>
              </a:rPr>
              <a:t>join</a:t>
            </a:r>
            <a:r>
              <a:rPr lang="fr-FR" sz="2000" b="1" dirty="0">
                <a:solidFill>
                  <a:schemeClr val="bg1"/>
                </a:solidFill>
              </a:rPr>
              <a:t> the </a:t>
            </a:r>
            <a:r>
              <a:rPr lang="fr-FR" sz="2000" b="1" dirty="0" err="1">
                <a:solidFill>
                  <a:schemeClr val="bg1"/>
                </a:solidFill>
              </a:rPr>
              <a:t>project</a:t>
            </a:r>
            <a:endParaRPr lang="fr-F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27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7">
            <a:extLst>
              <a:ext uri="{FF2B5EF4-FFF2-40B4-BE49-F238E27FC236}">
                <a16:creationId xmlns:a16="http://schemas.microsoft.com/office/drawing/2014/main" id="{BEA19B76-0659-4305-9EFF-AD2ED31AABA6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?</a:t>
            </a:r>
            <a:endParaRPr lang="fr-FR" sz="2000" b="1" dirty="0">
              <a:solidFill>
                <a:srgbClr val="0069A1"/>
              </a:solidFill>
            </a:endParaRPr>
          </a:p>
        </p:txBody>
      </p:sp>
      <p:pic>
        <p:nvPicPr>
          <p:cNvPr id="2" name="Image 8">
            <a:extLst>
              <a:ext uri="{FF2B5EF4-FFF2-40B4-BE49-F238E27FC236}">
                <a16:creationId xmlns:a16="http://schemas.microsoft.com/office/drawing/2014/main" id="{F6A49643-DFFC-4F11-955A-519574B96D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5460" y="2542516"/>
            <a:ext cx="2312222" cy="1479562"/>
          </a:xfrm>
          <a:prstGeom prst="rect">
            <a:avLst/>
          </a:prstGeom>
        </p:spPr>
      </p:pic>
      <p:sp>
        <p:nvSpPr>
          <p:cNvPr id="11" name="Sous-titre 2">
            <a:extLst>
              <a:ext uri="{FF2B5EF4-FFF2-40B4-BE49-F238E27FC236}">
                <a16:creationId xmlns:a16="http://schemas.microsoft.com/office/drawing/2014/main" id="{9AB3F070-B3F1-40FB-8AF7-CFEC48224547}"/>
              </a:ext>
            </a:extLst>
          </p:cNvPr>
          <p:cNvSpPr txBox="1">
            <a:spLocks/>
          </p:cNvSpPr>
          <p:nvPr/>
        </p:nvSpPr>
        <p:spPr>
          <a:xfrm>
            <a:off x="4042672" y="1393939"/>
            <a:ext cx="3597797" cy="839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bg2"/>
                </a:solidFill>
              </a:rPr>
              <a:t>open-source</a:t>
            </a:r>
          </a:p>
          <a:p>
            <a:pPr algn="ctr"/>
            <a:endParaRPr lang="en-US" sz="2000" b="1" dirty="0">
              <a:solidFill>
                <a:schemeClr val="bg1"/>
              </a:solidFill>
            </a:endParaRPr>
          </a:p>
          <a:p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13" name="Sous-titre 2">
            <a:extLst>
              <a:ext uri="{FF2B5EF4-FFF2-40B4-BE49-F238E27FC236}">
                <a16:creationId xmlns:a16="http://schemas.microsoft.com/office/drawing/2014/main" id="{9776AAA1-F7B8-46FF-A9F3-704078D34794}"/>
              </a:ext>
            </a:extLst>
          </p:cNvPr>
          <p:cNvSpPr txBox="1">
            <a:spLocks/>
          </p:cNvSpPr>
          <p:nvPr/>
        </p:nvSpPr>
        <p:spPr>
          <a:xfrm>
            <a:off x="7640469" y="2028263"/>
            <a:ext cx="3597797" cy="839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bg2"/>
                </a:solidFill>
              </a:rPr>
              <a:t>user-friendly</a:t>
            </a:r>
            <a:endParaRPr lang="en-US" sz="2000" b="1" dirty="0">
              <a:solidFill>
                <a:schemeClr val="bg1"/>
              </a:solidFill>
            </a:endParaRPr>
          </a:p>
          <a:p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17" name="Sous-titre 2">
            <a:extLst>
              <a:ext uri="{FF2B5EF4-FFF2-40B4-BE49-F238E27FC236}">
                <a16:creationId xmlns:a16="http://schemas.microsoft.com/office/drawing/2014/main" id="{32039C5D-0641-4BA5-965D-2F3ECA1FF553}"/>
              </a:ext>
            </a:extLst>
          </p:cNvPr>
          <p:cNvSpPr txBox="1">
            <a:spLocks/>
          </p:cNvSpPr>
          <p:nvPr/>
        </p:nvSpPr>
        <p:spPr>
          <a:xfrm>
            <a:off x="7877751" y="3799950"/>
            <a:ext cx="3597797" cy="839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bg2"/>
                </a:solidFill>
              </a:rPr>
              <a:t>flexible simulation framework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19" name="Sous-titre 2">
            <a:extLst>
              <a:ext uri="{FF2B5EF4-FFF2-40B4-BE49-F238E27FC236}">
                <a16:creationId xmlns:a16="http://schemas.microsoft.com/office/drawing/2014/main" id="{C5824A83-478C-4146-8013-6C3097AB8E2F}"/>
              </a:ext>
            </a:extLst>
          </p:cNvPr>
          <p:cNvSpPr txBox="1">
            <a:spLocks/>
          </p:cNvSpPr>
          <p:nvPr/>
        </p:nvSpPr>
        <p:spPr>
          <a:xfrm>
            <a:off x="4042672" y="4849902"/>
            <a:ext cx="3597797" cy="839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 err="1">
                <a:solidFill>
                  <a:schemeClr val="bg2"/>
                </a:solidFill>
              </a:rPr>
              <a:t>multiphysic</a:t>
            </a:r>
            <a:r>
              <a:rPr lang="en-US" sz="3200" b="1" dirty="0">
                <a:solidFill>
                  <a:schemeClr val="bg2"/>
                </a:solidFill>
              </a:rPr>
              <a:t> design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1" name="Sous-titre 2">
            <a:extLst>
              <a:ext uri="{FF2B5EF4-FFF2-40B4-BE49-F238E27FC236}">
                <a16:creationId xmlns:a16="http://schemas.microsoft.com/office/drawing/2014/main" id="{4846C96E-0994-4262-A928-2EB9F9FDE3DD}"/>
              </a:ext>
            </a:extLst>
          </p:cNvPr>
          <p:cNvSpPr txBox="1">
            <a:spLocks/>
          </p:cNvSpPr>
          <p:nvPr/>
        </p:nvSpPr>
        <p:spPr>
          <a:xfrm>
            <a:off x="396770" y="2122528"/>
            <a:ext cx="4168959" cy="839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bg2"/>
                </a:solidFill>
              </a:rPr>
              <a:t>electrical machines and drives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3" name="Sous-titre 2">
            <a:extLst>
              <a:ext uri="{FF2B5EF4-FFF2-40B4-BE49-F238E27FC236}">
                <a16:creationId xmlns:a16="http://schemas.microsoft.com/office/drawing/2014/main" id="{08715BD2-A69C-4BE3-B6FF-4A2265557B3B}"/>
              </a:ext>
            </a:extLst>
          </p:cNvPr>
          <p:cNvSpPr txBox="1">
            <a:spLocks/>
          </p:cNvSpPr>
          <p:nvPr/>
        </p:nvSpPr>
        <p:spPr>
          <a:xfrm>
            <a:off x="570390" y="4199181"/>
            <a:ext cx="3597797" cy="83997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 dirty="0">
                <a:solidFill>
                  <a:schemeClr val="bg2"/>
                </a:solidFill>
              </a:rPr>
              <a:t>optimization</a:t>
            </a:r>
            <a:endParaRPr lang="fr-FR" sz="2000" b="1" dirty="0">
              <a:solidFill>
                <a:schemeClr val="bg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F359A37-90C8-4EF7-A010-491A0315B4DF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7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4078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“Open Source”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1827748" y="1104555"/>
            <a:ext cx="7900618" cy="73102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</a:rPr>
              <a:t>The first aim of PYLEECAN is to encourage </a:t>
            </a:r>
            <a:r>
              <a:rPr lang="en-US" sz="2000" b="1" u="sng" dirty="0">
                <a:solidFill>
                  <a:schemeClr val="bg1"/>
                </a:solidFill>
              </a:rPr>
              <a:t>reproducible</a:t>
            </a:r>
            <a:r>
              <a:rPr lang="en-US" sz="2000" b="1" dirty="0">
                <a:solidFill>
                  <a:schemeClr val="bg1"/>
                </a:solidFill>
              </a:rPr>
              <a:t> and </a:t>
            </a:r>
            <a:r>
              <a:rPr lang="en-US" sz="2000" b="1" u="sng" dirty="0">
                <a:solidFill>
                  <a:schemeClr val="bg1"/>
                </a:solidFill>
              </a:rPr>
              <a:t>collaborative</a:t>
            </a:r>
            <a:r>
              <a:rPr lang="en-US" sz="2000" b="1" dirty="0">
                <a:solidFill>
                  <a:schemeClr val="bg1"/>
                </a:solidFill>
              </a:rPr>
              <a:t> applied research in electrical machines design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3794441-79E8-4968-BE81-1CF4BA6284E0}"/>
              </a:ext>
            </a:extLst>
          </p:cNvPr>
          <p:cNvSpPr txBox="1"/>
          <p:nvPr/>
        </p:nvSpPr>
        <p:spPr>
          <a:xfrm>
            <a:off x="1932613" y="2517579"/>
            <a:ext cx="76908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The code must </a:t>
            </a:r>
            <a:r>
              <a:rPr lang="fr-FR" dirty="0" err="1">
                <a:solidFill>
                  <a:schemeClr val="bg1"/>
                </a:solidFill>
              </a:rPr>
              <a:t>be</a:t>
            </a:r>
            <a:r>
              <a:rPr lang="fr-FR" dirty="0">
                <a:solidFill>
                  <a:schemeClr val="bg1"/>
                </a:solidFill>
              </a:rPr>
              <a:t> accessible for </a:t>
            </a:r>
            <a:r>
              <a:rPr lang="fr-FR" dirty="0" err="1">
                <a:solidFill>
                  <a:schemeClr val="bg1"/>
                </a:solidFill>
              </a:rPr>
              <a:t>everyone</a:t>
            </a:r>
            <a:r>
              <a:rPr lang="fr-FR" dirty="0">
                <a:solidFill>
                  <a:schemeClr val="bg1"/>
                </a:solidFill>
              </a:rPr>
              <a:t> to </a:t>
            </a:r>
            <a:r>
              <a:rPr lang="fr-FR" dirty="0" err="1">
                <a:solidFill>
                  <a:schemeClr val="bg1"/>
                </a:solidFill>
              </a:rPr>
              <a:t>read</a:t>
            </a:r>
            <a:r>
              <a:rPr lang="fr-FR" dirty="0">
                <a:solidFill>
                  <a:schemeClr val="bg1"/>
                </a:solidFill>
              </a:rPr>
              <a:t>, use and </a:t>
            </a:r>
            <a:r>
              <a:rPr lang="fr-FR" dirty="0" err="1">
                <a:solidFill>
                  <a:schemeClr val="bg1"/>
                </a:solidFill>
              </a:rPr>
              <a:t>contribute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The code must </a:t>
            </a:r>
            <a:r>
              <a:rPr lang="fr-FR" dirty="0" err="1">
                <a:solidFill>
                  <a:schemeClr val="bg1"/>
                </a:solidFill>
              </a:rPr>
              <a:t>be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developed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using</a:t>
            </a:r>
            <a:r>
              <a:rPr lang="fr-FR" dirty="0">
                <a:solidFill>
                  <a:schemeClr val="bg1"/>
                </a:solidFill>
              </a:rPr>
              <a:t> the </a:t>
            </a:r>
            <a:r>
              <a:rPr lang="fr-FR" dirty="0" err="1">
                <a:solidFill>
                  <a:schemeClr val="bg1"/>
                </a:solidFill>
              </a:rPr>
              <a:t>mostly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used</a:t>
            </a:r>
            <a:r>
              <a:rPr lang="fr-FR" dirty="0">
                <a:solidFill>
                  <a:schemeClr val="bg1"/>
                </a:solidFill>
              </a:rPr>
              <a:t> free </a:t>
            </a:r>
            <a:r>
              <a:rPr lang="fr-FR" dirty="0" err="1">
                <a:solidFill>
                  <a:schemeClr val="bg1"/>
                </a:solidFill>
              </a:rPr>
              <a:t>scientific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language</a:t>
            </a:r>
            <a:endParaRPr lang="fr-FR" dirty="0">
              <a:solidFill>
                <a:schemeClr val="bg1"/>
              </a:solidFill>
            </a:endParaRPr>
          </a:p>
          <a:p>
            <a:endParaRPr lang="fr-FR" dirty="0"/>
          </a:p>
        </p:txBody>
      </p:sp>
      <p:sp>
        <p:nvSpPr>
          <p:cNvPr id="8" name="Flèche : bas 7">
            <a:extLst>
              <a:ext uri="{FF2B5EF4-FFF2-40B4-BE49-F238E27FC236}">
                <a16:creationId xmlns:a16="http://schemas.microsoft.com/office/drawing/2014/main" id="{7E5DB15D-5EF4-4839-A356-F3111516C907}"/>
              </a:ext>
            </a:extLst>
          </p:cNvPr>
          <p:cNvSpPr/>
          <p:nvPr/>
        </p:nvSpPr>
        <p:spPr>
          <a:xfrm>
            <a:off x="5217202" y="1840245"/>
            <a:ext cx="781050" cy="628650"/>
          </a:xfrm>
          <a:prstGeom prst="downArrow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E6AF00"/>
              </a:highlight>
            </a:endParaRPr>
          </a:p>
        </p:txBody>
      </p:sp>
      <p:sp>
        <p:nvSpPr>
          <p:cNvPr id="9" name="Flèche : bas 8">
            <a:extLst>
              <a:ext uri="{FF2B5EF4-FFF2-40B4-BE49-F238E27FC236}">
                <a16:creationId xmlns:a16="http://schemas.microsoft.com/office/drawing/2014/main" id="{F5D5CFF3-A947-409A-AF7B-ADFE30239A5F}"/>
              </a:ext>
            </a:extLst>
          </p:cNvPr>
          <p:cNvSpPr/>
          <p:nvPr/>
        </p:nvSpPr>
        <p:spPr>
          <a:xfrm rot="3873150">
            <a:off x="3771399" y="2720824"/>
            <a:ext cx="781050" cy="2172392"/>
          </a:xfrm>
          <a:prstGeom prst="downArrow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E6AF00"/>
              </a:highlight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29CDD3B6-8C70-42A4-AE2C-D0EA8AA28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421" y="4482754"/>
            <a:ext cx="2092366" cy="1046183"/>
          </a:xfrm>
          <a:prstGeom prst="rect">
            <a:avLst/>
          </a:prstGeom>
        </p:spPr>
      </p:pic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4A1ACF40-B091-4505-B0B2-B7444391E2A1}"/>
              </a:ext>
            </a:extLst>
          </p:cNvPr>
          <p:cNvSpPr/>
          <p:nvPr/>
        </p:nvSpPr>
        <p:spPr>
          <a:xfrm rot="17678914">
            <a:off x="6625189" y="2709407"/>
            <a:ext cx="781050" cy="2172392"/>
          </a:xfrm>
          <a:prstGeom prst="downArrow">
            <a:avLst/>
          </a:prstGeom>
          <a:solidFill>
            <a:srgbClr val="E6A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highlight>
                <a:srgbClr val="E6AF00"/>
              </a:highlight>
            </a:endParaRP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910C93E2-2CFB-4D26-8DC6-95ABA8537A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0592" y="4428816"/>
            <a:ext cx="1736197" cy="1827576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69BAE74E-C67B-408A-9346-02EDA656AF76}"/>
              </a:ext>
            </a:extLst>
          </p:cNvPr>
          <p:cNvSpPr txBox="1"/>
          <p:nvPr/>
        </p:nvSpPr>
        <p:spPr>
          <a:xfrm>
            <a:off x="7952568" y="4188324"/>
            <a:ext cx="19816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Apache Licence 2.0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50C58A55-95CA-4E49-A6C1-35049CF62D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14" y="4408060"/>
            <a:ext cx="1192845" cy="119284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F83B452-2D05-480E-9714-774DC77584C5}"/>
              </a:ext>
            </a:extLst>
          </p:cNvPr>
          <p:cNvSpPr txBox="1"/>
          <p:nvPr/>
        </p:nvSpPr>
        <p:spPr>
          <a:xfrm>
            <a:off x="1863651" y="4304529"/>
            <a:ext cx="42947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Python 3.0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Largest scientific community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Boosted by big data &amp; AI trends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IDE as user-friendly as </a:t>
            </a:r>
            <a:r>
              <a:rPr lang="en-GB" dirty="0" err="1">
                <a:solidFill>
                  <a:schemeClr val="bg1"/>
                </a:solidFill>
              </a:rPr>
              <a:t>Matlab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Large number of scientific libraries</a:t>
            </a:r>
          </a:p>
          <a:p>
            <a:r>
              <a:rPr lang="en-GB" dirty="0" err="1">
                <a:solidFill>
                  <a:schemeClr val="bg1"/>
                </a:solidFill>
              </a:rPr>
              <a:t>Jupyter</a:t>
            </a:r>
            <a:r>
              <a:rPr lang="en-GB" dirty="0">
                <a:solidFill>
                  <a:schemeClr val="bg1"/>
                </a:solidFill>
              </a:rPr>
              <a:t> notebooks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6B7205CA-D9D0-42AF-8BCC-54EA3ECF46CD}"/>
              </a:ext>
            </a:extLst>
          </p:cNvPr>
          <p:cNvSpPr txBox="1"/>
          <p:nvPr/>
        </p:nvSpPr>
        <p:spPr>
          <a:xfrm>
            <a:off x="2957926" y="6071726"/>
            <a:ext cx="5882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u="sng" dirty="0">
                <a:solidFill>
                  <a:schemeClr val="bg1"/>
                </a:solidFill>
              </a:rPr>
              <a:t>Cf. PYLEECAN ICEM 2018 publication for more </a:t>
            </a:r>
            <a:r>
              <a:rPr lang="fr-FR" b="1" u="sng" dirty="0" err="1">
                <a:solidFill>
                  <a:schemeClr val="bg1"/>
                </a:solidFill>
              </a:rPr>
              <a:t>details</a:t>
            </a:r>
            <a:endParaRPr lang="fr-FR" b="1" u="sng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279B48B-9E97-4ED0-BC4C-4ECBD9481594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8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812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3" grpId="0" animBg="1"/>
      <p:bldP spid="15" grpId="0"/>
      <p:bldP spid="2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7">
            <a:extLst>
              <a:ext uri="{FF2B5EF4-FFF2-40B4-BE49-F238E27FC236}">
                <a16:creationId xmlns:a16="http://schemas.microsoft.com/office/drawing/2014/main" id="{14E99986-82F4-497F-BCC6-2B5920ADCCF5}"/>
              </a:ext>
            </a:extLst>
          </p:cNvPr>
          <p:cNvSpPr txBox="1">
            <a:spLocks/>
          </p:cNvSpPr>
          <p:nvPr/>
        </p:nvSpPr>
        <p:spPr>
          <a:xfrm>
            <a:off x="0" y="386827"/>
            <a:ext cx="8001000" cy="63106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GB" sz="2000" b="1" dirty="0">
                <a:solidFill>
                  <a:srgbClr val="0069A1"/>
                </a:solidFill>
              </a:rPr>
              <a:t>What is </a:t>
            </a:r>
            <a:r>
              <a:rPr lang="en-GB" sz="2000" b="1" dirty="0" err="1">
                <a:solidFill>
                  <a:srgbClr val="0069A1"/>
                </a:solidFill>
              </a:rPr>
              <a:t>Pyleecan</a:t>
            </a:r>
            <a:r>
              <a:rPr lang="en-GB" sz="2000" b="1" dirty="0">
                <a:solidFill>
                  <a:srgbClr val="0069A1"/>
                </a:solidFill>
              </a:rPr>
              <a:t>: “flexible simulation framework”</a:t>
            </a:r>
            <a:endParaRPr lang="fr-FR" sz="2000" b="1" dirty="0">
              <a:solidFill>
                <a:srgbClr val="0069A1"/>
              </a:solidFill>
            </a:endParaRPr>
          </a:p>
        </p:txBody>
      </p:sp>
      <p:sp>
        <p:nvSpPr>
          <p:cNvPr id="5" name="Sous-titre 2">
            <a:extLst>
              <a:ext uri="{FF2B5EF4-FFF2-40B4-BE49-F238E27FC236}">
                <a16:creationId xmlns:a16="http://schemas.microsoft.com/office/drawing/2014/main" id="{BAD16119-ADCB-4B6F-80E2-715887D443BE}"/>
              </a:ext>
            </a:extLst>
          </p:cNvPr>
          <p:cNvSpPr txBox="1">
            <a:spLocks/>
          </p:cNvSpPr>
          <p:nvPr/>
        </p:nvSpPr>
        <p:spPr>
          <a:xfrm>
            <a:off x="747161" y="2660716"/>
            <a:ext cx="11885800" cy="544959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>
                <a:solidFill>
                  <a:schemeClr val="bg1"/>
                </a:solidFill>
              </a:rPr>
              <a:t>The architecture of PYLEECAN </a:t>
            </a:r>
            <a:r>
              <a:rPr lang="fr-FR" sz="2000" dirty="0" err="1">
                <a:solidFill>
                  <a:schemeClr val="bg1"/>
                </a:solidFill>
              </a:rPr>
              <a:t>is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organized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with</a:t>
            </a:r>
            <a:r>
              <a:rPr lang="fr-FR" sz="2000" dirty="0">
                <a:solidFill>
                  <a:schemeClr val="bg1"/>
                </a:solidFill>
              </a:rPr>
              <a:t> « </a:t>
            </a:r>
            <a:r>
              <a:rPr lang="fr-FR" sz="2000" b="1" dirty="0">
                <a:solidFill>
                  <a:schemeClr val="bg1"/>
                </a:solidFill>
              </a:rPr>
              <a:t>Object </a:t>
            </a:r>
            <a:r>
              <a:rPr lang="fr-FR" sz="2000" b="1" dirty="0" err="1">
                <a:solidFill>
                  <a:schemeClr val="bg1"/>
                </a:solidFill>
              </a:rPr>
              <a:t>Oriented</a:t>
            </a:r>
            <a:r>
              <a:rPr lang="fr-FR" sz="2000" b="1" dirty="0">
                <a:solidFill>
                  <a:schemeClr val="bg1"/>
                </a:solidFill>
              </a:rPr>
              <a:t> </a:t>
            </a:r>
            <a:r>
              <a:rPr lang="fr-FR" sz="2000" b="1" dirty="0" err="1">
                <a:solidFill>
                  <a:schemeClr val="bg1"/>
                </a:solidFill>
              </a:rPr>
              <a:t>Programming</a:t>
            </a:r>
            <a:r>
              <a:rPr lang="fr-FR" sz="2000" dirty="0">
                <a:solidFill>
                  <a:schemeClr val="bg1"/>
                </a:solidFill>
              </a:rPr>
              <a:t> »</a:t>
            </a:r>
          </a:p>
          <a:p>
            <a:r>
              <a:rPr lang="fr-FR" sz="2000" dirty="0">
                <a:solidFill>
                  <a:schemeClr val="bg1"/>
                </a:solidFill>
              </a:rPr>
              <a:t>The objective of the architecture </a:t>
            </a:r>
            <a:r>
              <a:rPr lang="fr-FR" sz="2000" dirty="0" err="1">
                <a:solidFill>
                  <a:schemeClr val="bg1"/>
                </a:solidFill>
              </a:rPr>
              <a:t>is</a:t>
            </a:r>
            <a:r>
              <a:rPr lang="fr-FR" sz="2000" dirty="0">
                <a:solidFill>
                  <a:schemeClr val="bg1"/>
                </a:solidFill>
              </a:rPr>
              <a:t> to </a:t>
            </a:r>
            <a:r>
              <a:rPr lang="fr-FR" sz="2000" dirty="0" err="1">
                <a:solidFill>
                  <a:schemeClr val="bg1"/>
                </a:solidFill>
              </a:rPr>
              <a:t>encapsulate</a:t>
            </a:r>
            <a:r>
              <a:rPr lang="fr-FR" sz="2000" dirty="0">
                <a:solidFill>
                  <a:schemeClr val="bg1"/>
                </a:solidFill>
              </a:rPr>
              <a:t> </a:t>
            </a:r>
            <a:r>
              <a:rPr lang="fr-FR" sz="2000" dirty="0" err="1">
                <a:solidFill>
                  <a:schemeClr val="bg1"/>
                </a:solidFill>
              </a:rPr>
              <a:t>most</a:t>
            </a:r>
            <a:r>
              <a:rPr lang="fr-FR" sz="2000" dirty="0">
                <a:solidFill>
                  <a:schemeClr val="bg1"/>
                </a:solidFill>
              </a:rPr>
              <a:t> of the code in « </a:t>
            </a:r>
            <a:r>
              <a:rPr lang="fr-FR" sz="2000" dirty="0" err="1">
                <a:solidFill>
                  <a:schemeClr val="bg1"/>
                </a:solidFill>
              </a:rPr>
              <a:t>object</a:t>
            </a:r>
            <a:r>
              <a:rPr lang="fr-FR" sz="2000" dirty="0">
                <a:solidFill>
                  <a:schemeClr val="bg1"/>
                </a:solidFill>
              </a:rPr>
              <a:t> / interfaces »</a:t>
            </a:r>
            <a:br>
              <a:rPr lang="fr-FR" sz="2000" b="1" dirty="0">
                <a:solidFill>
                  <a:schemeClr val="bg1"/>
                </a:solidFill>
              </a:rPr>
            </a:br>
            <a:endParaRPr lang="fr-FR" sz="2000" b="1" dirty="0">
              <a:solidFill>
                <a:schemeClr val="bg1"/>
              </a:solidFill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68CC058-12CC-4A1C-8DC2-41DF981B6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278" y="3799269"/>
            <a:ext cx="1782591" cy="187474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7BA68EA-5C27-4791-9914-5A8CBE2D29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9037" y="3948094"/>
            <a:ext cx="2045096" cy="150801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98512B7-3F50-492C-A476-376976E83ED5}"/>
              </a:ext>
            </a:extLst>
          </p:cNvPr>
          <p:cNvSpPr txBox="1"/>
          <p:nvPr/>
        </p:nvSpPr>
        <p:spPr>
          <a:xfrm>
            <a:off x="2842737" y="5536591"/>
            <a:ext cx="1511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 err="1">
                <a:solidFill>
                  <a:schemeClr val="bg1"/>
                </a:solidFill>
              </a:rPr>
              <a:t>comp_height</a:t>
            </a:r>
            <a:endParaRPr lang="fr-FR" i="1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returns</a:t>
            </a:r>
            <a:r>
              <a:rPr lang="fr-FR" dirty="0">
                <a:solidFill>
                  <a:schemeClr val="bg1"/>
                </a:solidFill>
              </a:rPr>
              <a:t> H0+H1+H2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F7D088-D907-42ED-A97D-F3BF7C75F48A}"/>
              </a:ext>
            </a:extLst>
          </p:cNvPr>
          <p:cNvSpPr txBox="1"/>
          <p:nvPr/>
        </p:nvSpPr>
        <p:spPr>
          <a:xfrm>
            <a:off x="5841401" y="5580279"/>
            <a:ext cx="1511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 err="1">
                <a:solidFill>
                  <a:schemeClr val="bg1"/>
                </a:solidFill>
              </a:rPr>
              <a:t>comp_height</a:t>
            </a:r>
            <a:endParaRPr lang="fr-FR" i="1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returns</a:t>
            </a:r>
            <a:r>
              <a:rPr lang="fr-FR" dirty="0">
                <a:solidFill>
                  <a:schemeClr val="bg1"/>
                </a:solidFill>
              </a:rPr>
              <a:t> H0+H2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679C449-14C7-41C9-BEAF-C800653570A6}"/>
              </a:ext>
            </a:extLst>
          </p:cNvPr>
          <p:cNvSpPr/>
          <p:nvPr/>
        </p:nvSpPr>
        <p:spPr>
          <a:xfrm>
            <a:off x="2479785" y="3799269"/>
            <a:ext cx="2237407" cy="26606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 slot </a:t>
            </a:r>
            <a:r>
              <a:rPr lang="fr-FR" dirty="0" err="1">
                <a:solidFill>
                  <a:schemeClr val="bg1"/>
                </a:solidFill>
              </a:rPr>
              <a:t>object</a:t>
            </a:r>
            <a:r>
              <a:rPr lang="fr-FR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With</a:t>
            </a:r>
            <a:r>
              <a:rPr lang="fr-FR" dirty="0">
                <a:solidFill>
                  <a:schemeClr val="bg1"/>
                </a:solidFill>
              </a:rPr>
              <a:t> </a:t>
            </a:r>
            <a:r>
              <a:rPr lang="fr-FR" i="1" dirty="0" err="1">
                <a:solidFill>
                  <a:schemeClr val="bg1"/>
                </a:solidFill>
              </a:rPr>
              <a:t>comp_height</a:t>
            </a:r>
            <a:r>
              <a:rPr lang="fr-FR" i="1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method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1084E0-C19F-42CB-BA7D-604465D32CDE}"/>
              </a:ext>
            </a:extLst>
          </p:cNvPr>
          <p:cNvSpPr/>
          <p:nvPr/>
        </p:nvSpPr>
        <p:spPr>
          <a:xfrm>
            <a:off x="5579037" y="3799269"/>
            <a:ext cx="2237407" cy="266065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bg1"/>
                </a:solidFill>
              </a:rPr>
              <a:t>A </a:t>
            </a:r>
            <a:r>
              <a:rPr lang="fr-FR" dirty="0" err="1">
                <a:solidFill>
                  <a:schemeClr val="bg1"/>
                </a:solidFill>
              </a:rPr>
              <a:t>different</a:t>
            </a:r>
            <a:r>
              <a:rPr lang="fr-FR" dirty="0">
                <a:solidFill>
                  <a:schemeClr val="bg1"/>
                </a:solidFill>
              </a:rPr>
              <a:t> slot </a:t>
            </a:r>
            <a:r>
              <a:rPr lang="fr-FR" dirty="0" err="1">
                <a:solidFill>
                  <a:schemeClr val="bg1"/>
                </a:solidFill>
              </a:rPr>
              <a:t>object</a:t>
            </a:r>
            <a:endParaRPr lang="fr-FR" dirty="0">
              <a:solidFill>
                <a:schemeClr val="bg1"/>
              </a:solidFill>
            </a:endParaRPr>
          </a:p>
          <a:p>
            <a:pPr algn="ctr"/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dirty="0" err="1">
                <a:solidFill>
                  <a:schemeClr val="bg1"/>
                </a:solidFill>
              </a:rPr>
              <a:t>With</a:t>
            </a:r>
            <a:r>
              <a:rPr lang="fr-FR" dirty="0">
                <a:solidFill>
                  <a:schemeClr val="bg1"/>
                </a:solidFill>
              </a:rPr>
              <a:t> a </a:t>
            </a:r>
            <a:r>
              <a:rPr lang="fr-FR" dirty="0" err="1">
                <a:solidFill>
                  <a:schemeClr val="bg1"/>
                </a:solidFill>
              </a:rPr>
              <a:t>different</a:t>
            </a:r>
            <a:endParaRPr lang="fr-FR" dirty="0">
              <a:solidFill>
                <a:schemeClr val="bg1"/>
              </a:solidFill>
            </a:endParaRPr>
          </a:p>
          <a:p>
            <a:pPr algn="ctr"/>
            <a:r>
              <a:rPr lang="fr-FR" i="1" dirty="0" err="1">
                <a:solidFill>
                  <a:schemeClr val="bg1"/>
                </a:solidFill>
              </a:rPr>
              <a:t>comp_height</a:t>
            </a:r>
            <a:r>
              <a:rPr lang="fr-FR" i="1" dirty="0">
                <a:solidFill>
                  <a:schemeClr val="bg1"/>
                </a:solidFill>
              </a:rPr>
              <a:t> </a:t>
            </a:r>
            <a:r>
              <a:rPr lang="fr-FR" dirty="0" err="1">
                <a:solidFill>
                  <a:schemeClr val="bg1"/>
                </a:solidFill>
              </a:rPr>
              <a:t>method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2" name="Sous-titre 2">
            <a:extLst>
              <a:ext uri="{FF2B5EF4-FFF2-40B4-BE49-F238E27FC236}">
                <a16:creationId xmlns:a16="http://schemas.microsoft.com/office/drawing/2014/main" id="{6BCA2516-A40F-440A-9075-89A5545C7ABB}"/>
              </a:ext>
            </a:extLst>
          </p:cNvPr>
          <p:cNvSpPr txBox="1">
            <a:spLocks/>
          </p:cNvSpPr>
          <p:nvPr/>
        </p:nvSpPr>
        <p:spPr>
          <a:xfrm>
            <a:off x="1547933" y="1108049"/>
            <a:ext cx="7900618" cy="73102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21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bg1"/>
                </a:solidFill>
              </a:rPr>
              <a:t>The second aim of PYLEECAN is to boost applied research on </a:t>
            </a:r>
            <a:r>
              <a:rPr lang="en-US" sz="2000" b="1" u="sng" dirty="0">
                <a:solidFill>
                  <a:schemeClr val="bg1"/>
                </a:solidFill>
              </a:rPr>
              <a:t>innovative topologies and models</a:t>
            </a:r>
            <a:r>
              <a:rPr lang="en-US" sz="2000" b="1" dirty="0">
                <a:solidFill>
                  <a:schemeClr val="bg1"/>
                </a:solidFill>
              </a:rPr>
              <a:t> of electrical machines</a:t>
            </a:r>
          </a:p>
          <a:p>
            <a:endParaRPr lang="en-US" sz="2000" dirty="0">
              <a:solidFill>
                <a:schemeClr val="bg1"/>
              </a:solidFill>
            </a:endParaRPr>
          </a:p>
          <a:p>
            <a:br>
              <a:rPr lang="en-US" sz="2000" b="1" dirty="0">
                <a:solidFill>
                  <a:schemeClr val="bg1"/>
                </a:solidFill>
              </a:rPr>
            </a:b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Flèche : bas 12">
            <a:extLst>
              <a:ext uri="{FF2B5EF4-FFF2-40B4-BE49-F238E27FC236}">
                <a16:creationId xmlns:a16="http://schemas.microsoft.com/office/drawing/2014/main" id="{41D111EE-DA70-4B59-A9AF-774C241FE23A}"/>
              </a:ext>
            </a:extLst>
          </p:cNvPr>
          <p:cNvSpPr/>
          <p:nvPr/>
        </p:nvSpPr>
        <p:spPr>
          <a:xfrm>
            <a:off x="4717192" y="1913157"/>
            <a:ext cx="781050" cy="628650"/>
          </a:xfrm>
          <a:prstGeom prst="down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3A381EA-034A-4266-8444-0A4D8E05FBC2}"/>
              </a:ext>
            </a:extLst>
          </p:cNvPr>
          <p:cNvSpPr txBox="1"/>
          <p:nvPr/>
        </p:nvSpPr>
        <p:spPr>
          <a:xfrm>
            <a:off x="11559805" y="63804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371D65FE-29E4-48F5-ACDA-B63EAE4AE79F}" type="slidenum">
              <a:rPr lang="fr-FR" smtClean="0">
                <a:solidFill>
                  <a:schemeClr val="bg1"/>
                </a:solidFill>
              </a:rPr>
              <a:t>9</a:t>
            </a:fld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676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Eomys-Pyleecan">
  <a:themeElements>
    <a:clrScheme name="Eomys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Eomys">
      <a:majorFont>
        <a:latin typeface="Brandon Text Regular"/>
        <a:ea typeface=""/>
        <a:cs typeface=""/>
      </a:majorFont>
      <a:minorFont>
        <a:latin typeface="Brandon Text Regular"/>
        <a:ea typeface=""/>
        <a:cs typeface=""/>
      </a:minorFont>
    </a:fontScheme>
    <a:fmtScheme name="Secteur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omys-Pyleecan" id="{E69386DE-D5C7-4E8C-B944-3E6293681F8A}" vid="{FF4A0C8E-9655-4BF5-A5B7-36991940181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Eomys-Pyleecan</Template>
  <TotalTime>1858</TotalTime>
  <Words>1453</Words>
  <Application>Microsoft Office PowerPoint</Application>
  <PresentationFormat>Grand écran</PresentationFormat>
  <Paragraphs>207</Paragraphs>
  <Slides>21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7" baseType="lpstr">
      <vt:lpstr>Arial</vt:lpstr>
      <vt:lpstr>Brandon Text Regular</vt:lpstr>
      <vt:lpstr>Calibri</vt:lpstr>
      <vt:lpstr>Now</vt:lpstr>
      <vt:lpstr>Wingdings 3</vt:lpstr>
      <vt:lpstr>Eomys-Pyleecan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Pierre</dc:creator>
  <cp:lastModifiedBy>Jean</cp:lastModifiedBy>
  <cp:revision>108</cp:revision>
  <dcterms:created xsi:type="dcterms:W3CDTF">2020-04-21T09:19:37Z</dcterms:created>
  <dcterms:modified xsi:type="dcterms:W3CDTF">2020-10-16T12:51:37Z</dcterms:modified>
</cp:coreProperties>
</file>